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media/audio1" ContentType="audio/x-wav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306" r:id="rId5"/>
    <p:sldId id="277" r:id="rId6"/>
    <p:sldId id="278" r:id="rId7"/>
    <p:sldId id="257" r:id="rId8"/>
    <p:sldId id="259" r:id="rId9"/>
    <p:sldId id="260" r:id="rId10"/>
    <p:sldId id="261" r:id="rId11"/>
    <p:sldId id="298" r:id="rId12"/>
    <p:sldId id="279" r:id="rId13"/>
    <p:sldId id="280" r:id="rId14"/>
    <p:sldId id="282" r:id="rId15"/>
    <p:sldId id="303" r:id="rId16"/>
    <p:sldId id="304" r:id="rId17"/>
    <p:sldId id="283" r:id="rId18"/>
    <p:sldId id="305" r:id="rId19"/>
    <p:sldId id="301" r:id="rId20"/>
    <p:sldId id="302" r:id="rId21"/>
    <p:sldId id="284" r:id="rId22"/>
    <p:sldId id="285" r:id="rId23"/>
    <p:sldId id="300" r:id="rId24"/>
    <p:sldId id="299" r:id="rId25"/>
    <p:sldId id="286" r:id="rId26"/>
    <p:sldId id="287" r:id="rId27"/>
    <p:sldId id="288" r:id="rId28"/>
    <p:sldId id="307" r:id="rId29"/>
    <p:sldId id="308" r:id="rId30"/>
    <p:sldId id="289" r:id="rId31"/>
    <p:sldId id="292" r:id="rId32"/>
    <p:sldId id="291" r:id="rId33"/>
    <p:sldId id="293" r:id="rId34"/>
    <p:sldId id="297" r:id="rId35"/>
    <p:sldId id="294" r:id="rId36"/>
    <p:sldId id="296" r:id="rId37"/>
    <p:sldId id="295" r:id="rId38"/>
    <p:sldId id="315" r:id="rId39"/>
    <p:sldId id="310" r:id="rId40"/>
    <p:sldId id="311" r:id="rId41"/>
    <p:sldId id="309" r:id="rId42"/>
    <p:sldId id="312" r:id="rId43"/>
    <p:sldId id="313" r:id="rId44"/>
    <p:sldId id="316" r:id="rId45"/>
    <p:sldId id="314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26/07/2017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ginfo@bol.com.br" TargetMode="External"/><Relationship Id="rId2" Type="http://schemas.openxmlformats.org/officeDocument/2006/relationships/audio" Target="../media/audio1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mailto:nginfo@bol.com.b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F0"/>
                </a:solidFill>
              </a:rPr>
              <a:t>Apresentação e Treinamento do Sistema </a:t>
            </a:r>
            <a:r>
              <a:rPr lang="pt-BR" b="1" dirty="0" err="1" smtClean="0">
                <a:solidFill>
                  <a:srgbClr val="00B0F0"/>
                </a:solidFill>
              </a:rPr>
              <a:t>S-Parq</a:t>
            </a:r>
            <a:r>
              <a:rPr lang="pt-BR" dirty="0" smtClean="0">
                <a:solidFill>
                  <a:srgbClr val="00B0F0"/>
                </a:solidFill>
              </a:rPr>
              <a:t>	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1109658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accent6"/>
                </a:solidFill>
              </a:rPr>
              <a:t>                          </a:t>
            </a:r>
            <a:r>
              <a:rPr lang="pt-BR" sz="2000" b="1" dirty="0" smtClean="0">
                <a:solidFill>
                  <a:sysClr val="windowText" lastClr="000000"/>
                </a:solidFill>
              </a:rPr>
              <a:t>Produção X-NG Informática </a:t>
            </a:r>
            <a:r>
              <a:rPr lang="pt-BR" sz="2000" b="1" dirty="0" smtClean="0">
                <a:solidFill>
                  <a:sysClr val="windowText" lastClr="000000"/>
                </a:solidFill>
              </a:rPr>
              <a:t>– ME</a:t>
            </a:r>
          </a:p>
          <a:p>
            <a:pPr algn="l"/>
            <a:endParaRPr lang="pt-BR" sz="2000" b="1" i="1" dirty="0" smtClean="0">
              <a:solidFill>
                <a:schemeClr val="accent6"/>
              </a:solidFill>
            </a:endParaRPr>
          </a:p>
          <a:p>
            <a:pPr algn="l"/>
            <a:r>
              <a:rPr lang="pt-BR" sz="1500" dirty="0" smtClean="0">
                <a:solidFill>
                  <a:schemeClr val="tx1"/>
                </a:solidFill>
                <a:hlinkClick r:id="rId3"/>
              </a:rPr>
              <a:t>nginfo@bol.com.br</a:t>
            </a:r>
            <a:r>
              <a:rPr lang="pt-BR" sz="1500" dirty="0" smtClean="0">
                <a:solidFill>
                  <a:schemeClr val="tx1"/>
                </a:solidFill>
              </a:rPr>
              <a:t>   </a:t>
            </a:r>
            <a:r>
              <a:rPr lang="pt-BR" sz="1300" b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</a:t>
            </a:r>
            <a:r>
              <a:rPr lang="pt-BR" sz="1300" b="1" dirty="0" err="1" smtClean="0">
                <a:solidFill>
                  <a:schemeClr val="tx1"/>
                </a:solidFill>
              </a:rPr>
              <a:t>Tel</a:t>
            </a:r>
            <a:r>
              <a:rPr lang="pt-BR" sz="1300" b="1" dirty="0" smtClean="0">
                <a:solidFill>
                  <a:schemeClr val="tx1"/>
                </a:solidFill>
              </a:rPr>
              <a:t>: (85) 30510795 </a:t>
            </a:r>
            <a:r>
              <a:rPr lang="pt-BR" sz="1300" b="1" dirty="0" err="1" smtClean="0">
                <a:solidFill>
                  <a:schemeClr val="tx1"/>
                </a:solidFill>
              </a:rPr>
              <a:t>Cel</a:t>
            </a:r>
            <a:r>
              <a:rPr lang="pt-BR" sz="1300" b="1" dirty="0" smtClean="0">
                <a:solidFill>
                  <a:schemeClr val="tx1"/>
                </a:solidFill>
              </a:rPr>
              <a:t>: (85) 99655-6275</a:t>
            </a:r>
            <a:endParaRPr lang="pt-BR" sz="1300" b="1" dirty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8596" y="3462350"/>
            <a:ext cx="8286808" cy="1895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1600" b="1" i="1" dirty="0" smtClean="0">
                <a:solidFill>
                  <a:srgbClr val="00B050"/>
                </a:solidFill>
              </a:rPr>
              <a:t>( Sistema administrativo, financeiro e estatístico com controle de entradas e saídas de </a:t>
            </a:r>
            <a:r>
              <a:rPr lang="pt-BR" sz="1600" b="1" i="1" dirty="0" smtClean="0">
                <a:solidFill>
                  <a:srgbClr val="00B050"/>
                </a:solidFill>
              </a:rPr>
              <a:t>crianças e de seus responsáveis </a:t>
            </a:r>
            <a:r>
              <a:rPr lang="pt-BR" sz="1600" b="1" i="1" dirty="0" smtClean="0">
                <a:solidFill>
                  <a:srgbClr val="00B050"/>
                </a:solidFill>
              </a:rPr>
              <a:t>em parques infantis, locais de </a:t>
            </a:r>
            <a:r>
              <a:rPr lang="pt-BR" sz="1600" b="1" i="1" dirty="0" smtClean="0">
                <a:solidFill>
                  <a:srgbClr val="00B050"/>
                </a:solidFill>
              </a:rPr>
              <a:t>recreação infantil, creches e </a:t>
            </a:r>
            <a:r>
              <a:rPr lang="pt-BR" sz="1600" b="1" i="1" dirty="0" err="1" smtClean="0">
                <a:solidFill>
                  <a:srgbClr val="00B050"/>
                </a:solidFill>
              </a:rPr>
              <a:t>brinquedotecas</a:t>
            </a:r>
            <a:r>
              <a:rPr lang="pt-BR" sz="1600" b="1" i="1" dirty="0" smtClean="0">
                <a:solidFill>
                  <a:srgbClr val="00B050"/>
                </a:solidFill>
              </a:rPr>
              <a:t> educacionais.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causa da criteriosa exigência de </a:t>
            </a:r>
            <a:r>
              <a:rPr kumimoji="0" lang="pt-BR" sz="1600" b="1" i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Fichas de Registros de Entradas e Saídas </a:t>
            </a:r>
            <a:r>
              <a:rPr lang="pt-BR" sz="1600" b="1" i="1" dirty="0" smtClean="0">
                <a:solidFill>
                  <a:srgbClr val="00B050"/>
                </a:solidFill>
              </a:rPr>
              <a:t>de crianças e de seus responsáveis nos locais de diversão infantil, o</a:t>
            </a: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sistema oferece uma </a:t>
            </a:r>
            <a:r>
              <a:rPr lang="pt-BR" sz="1600" b="1" i="1" dirty="0" smtClean="0">
                <a:solidFill>
                  <a:srgbClr val="00B050"/>
                </a:solidFill>
              </a:rPr>
              <a:t>significativa </a:t>
            </a:r>
            <a:r>
              <a:rPr kumimoji="0" lang="pt-BR" sz="1600" b="1" i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segurança aos clientes e aos proprietários dos parques.</a:t>
            </a:r>
            <a:endParaRPr kumimoji="0" lang="pt-BR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600" b="1" i="1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66"/>
            <a:ext cx="728667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Tabela de Serviços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O usuário Super deverá incluir todos os Serviços oferecidos pelo Parque, obedecendo as regras de faixas de códigos conforme indicados nas instruções na parte inferior da tela. Os </a:t>
            </a:r>
            <a:r>
              <a:rPr lang="pt-BR" sz="1600" u="sng" dirty="0" smtClean="0"/>
              <a:t>Tipos de Cálculos</a:t>
            </a:r>
            <a:r>
              <a:rPr lang="pt-BR" sz="1600" dirty="0" smtClean="0"/>
              <a:t> podem ser:  P/Hora, P/Minuto, Pacotes, Cortesias e Outros Serviços. Adiante mostraremos  cada faixa de código e como inserir  os dados referentes a cada tipo de serviço que o Parque queira oferecer.</a:t>
            </a:r>
            <a:endParaRPr lang="pt-B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87154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>
            <a:off x="2357422" y="1643050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214546" y="2428868"/>
            <a:ext cx="5214974" cy="3571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Tabela de Serviços – Como Incluir Serviços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4429132"/>
            <a:ext cx="8715436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200" u="sng" dirty="0" smtClean="0"/>
          </a:p>
          <a:p>
            <a:r>
              <a:rPr lang="pt-BR" sz="1200" u="sng" dirty="0" smtClean="0"/>
              <a:t>Como entender os campos/colunas   (Atenção! O Super deverá ler e entender bem as faixas de códigos a serem utilizados)</a:t>
            </a:r>
          </a:p>
          <a:p>
            <a:r>
              <a:rPr lang="pt-BR" sz="1200" u="sng" dirty="0" err="1" smtClean="0"/>
              <a:t>Cod</a:t>
            </a:r>
            <a:r>
              <a:rPr lang="pt-BR" sz="1200" dirty="0" smtClean="0"/>
              <a:t> = Código do Serviço (1,2,3... 99). </a:t>
            </a:r>
            <a:r>
              <a:rPr lang="pt-BR" sz="1200" dirty="0" err="1" smtClean="0"/>
              <a:t>Cod</a:t>
            </a:r>
            <a:r>
              <a:rPr lang="pt-BR" sz="1200" dirty="0" smtClean="0"/>
              <a:t> = 97 é reservado para “Out </a:t>
            </a:r>
            <a:r>
              <a:rPr lang="pt-BR" sz="1200" dirty="0" err="1" smtClean="0"/>
              <a:t>Serv</a:t>
            </a:r>
            <a:r>
              <a:rPr lang="pt-BR" sz="1200" dirty="0" smtClean="0"/>
              <a:t>” com Valor em aberto e 99 = Cortesias.</a:t>
            </a:r>
          </a:p>
          <a:p>
            <a:r>
              <a:rPr lang="pt-BR" sz="1200" u="sng" dirty="0" smtClean="0"/>
              <a:t>Descrição</a:t>
            </a:r>
            <a:r>
              <a:rPr lang="pt-BR" sz="1200" dirty="0" smtClean="0"/>
              <a:t> = Descrição resumida do Serviço Ex: ENT P/HORA NOR (Entrada por hora Normal)</a:t>
            </a:r>
          </a:p>
          <a:p>
            <a:r>
              <a:rPr lang="pt-BR" sz="1200" u="sng" dirty="0" smtClean="0"/>
              <a:t>Tipo </a:t>
            </a:r>
            <a:r>
              <a:rPr lang="pt-BR" sz="1200" u="sng" dirty="0" err="1" smtClean="0"/>
              <a:t>Calc</a:t>
            </a:r>
            <a:r>
              <a:rPr lang="pt-BR" sz="1200" dirty="0" smtClean="0"/>
              <a:t> = Tipo de cálculo,: Por hora + Extensões, Por Minuto, Pacotes (Aniversários ) , Cortesia e Outros Serviços</a:t>
            </a:r>
          </a:p>
          <a:p>
            <a:r>
              <a:rPr lang="pt-BR" sz="1200" u="sng" dirty="0" smtClean="0"/>
              <a:t>1º </a:t>
            </a:r>
            <a:r>
              <a:rPr lang="pt-BR" sz="1200" u="sng" dirty="0" err="1" smtClean="0"/>
              <a:t>Min</a:t>
            </a:r>
            <a:r>
              <a:rPr lang="pt-BR" sz="1200" dirty="0" smtClean="0"/>
              <a:t> = Para indicar o 1º intervalo de tempo a cobrar e associar ao Valor 1º Min. Ex. 30m Valor=20,00</a:t>
            </a:r>
          </a:p>
          <a:p>
            <a:r>
              <a:rPr lang="pt-BR" sz="1200" u="sng" dirty="0" smtClean="0"/>
              <a:t>Valor 1º </a:t>
            </a:r>
            <a:r>
              <a:rPr lang="pt-BR" sz="1200" u="sng" dirty="0" err="1" smtClean="0"/>
              <a:t>Min</a:t>
            </a:r>
            <a:r>
              <a:rPr lang="pt-BR" sz="1200" dirty="0" smtClean="0"/>
              <a:t> = Valor referente aos 1ºs Minutos  conforme indicado no item serviço. Ex: 1º </a:t>
            </a:r>
            <a:r>
              <a:rPr lang="pt-BR" sz="1200" dirty="0" err="1" smtClean="0"/>
              <a:t>Min</a:t>
            </a:r>
            <a:r>
              <a:rPr lang="pt-BR" sz="1200" dirty="0" smtClean="0"/>
              <a:t>=30 e Valor=20,00</a:t>
            </a:r>
          </a:p>
          <a:p>
            <a:r>
              <a:rPr lang="pt-BR" sz="1200" u="sng" dirty="0" err="1" smtClean="0"/>
              <a:t>Próx</a:t>
            </a:r>
            <a:r>
              <a:rPr lang="pt-BR" sz="1200" u="sng" dirty="0" smtClean="0"/>
              <a:t> </a:t>
            </a:r>
            <a:r>
              <a:rPr lang="pt-BR" sz="1200" u="sng" dirty="0" err="1" smtClean="0"/>
              <a:t>Min</a:t>
            </a:r>
            <a:r>
              <a:rPr lang="pt-BR" sz="1200" dirty="0" smtClean="0"/>
              <a:t> = Para indicar os intervalos de tempo iguais de extensão após os 1º Min. Ex: </a:t>
            </a:r>
            <a:r>
              <a:rPr lang="pt-BR" sz="1200" dirty="0" err="1" smtClean="0"/>
              <a:t>Prox</a:t>
            </a:r>
            <a:r>
              <a:rPr lang="pt-BR" sz="1200" dirty="0" smtClean="0"/>
              <a:t> </a:t>
            </a:r>
            <a:r>
              <a:rPr lang="pt-BR" sz="1200" dirty="0" err="1" smtClean="0"/>
              <a:t>Min</a:t>
            </a:r>
            <a:r>
              <a:rPr lang="pt-BR" sz="1200" dirty="0" smtClean="0"/>
              <a:t>=15 e Valor=10,00</a:t>
            </a:r>
          </a:p>
          <a:p>
            <a:r>
              <a:rPr lang="pt-BR" sz="1200" u="sng" dirty="0" smtClean="0"/>
              <a:t>Valor </a:t>
            </a:r>
            <a:r>
              <a:rPr lang="pt-BR" sz="1200" u="sng" dirty="0" err="1" smtClean="0"/>
              <a:t>Próx</a:t>
            </a:r>
            <a:r>
              <a:rPr lang="pt-BR" sz="1200" u="sng" dirty="0" smtClean="0"/>
              <a:t> </a:t>
            </a:r>
            <a:r>
              <a:rPr lang="pt-BR" sz="1200" u="sng" dirty="0" err="1" smtClean="0"/>
              <a:t>Min</a:t>
            </a:r>
            <a:r>
              <a:rPr lang="pt-BR" sz="1200" dirty="0" smtClean="0"/>
              <a:t> = Valor dos </a:t>
            </a:r>
            <a:r>
              <a:rPr lang="pt-BR" sz="1200" dirty="0" err="1" smtClean="0"/>
              <a:t>Próx</a:t>
            </a:r>
            <a:r>
              <a:rPr lang="pt-BR" sz="1200" dirty="0" smtClean="0"/>
              <a:t> </a:t>
            </a:r>
            <a:r>
              <a:rPr lang="pt-BR" sz="1200" dirty="0" err="1" smtClean="0"/>
              <a:t>Min</a:t>
            </a:r>
            <a:r>
              <a:rPr lang="pt-BR" sz="1200" dirty="0" smtClean="0"/>
              <a:t> de extensão que deverão ser cobrados após passado os 1ºs Min.</a:t>
            </a:r>
            <a:endParaRPr lang="pt-BR" sz="1200" u="sng" dirty="0" smtClean="0"/>
          </a:p>
          <a:p>
            <a:r>
              <a:rPr lang="pt-BR" sz="1200" u="sng" dirty="0" err="1" smtClean="0"/>
              <a:t>Min</a:t>
            </a:r>
            <a:r>
              <a:rPr lang="pt-BR" sz="1200" u="sng" dirty="0" smtClean="0"/>
              <a:t> </a:t>
            </a:r>
            <a:r>
              <a:rPr lang="pt-BR" sz="1200" u="sng" dirty="0" err="1" smtClean="0"/>
              <a:t>Tol</a:t>
            </a:r>
            <a:r>
              <a:rPr lang="pt-BR" sz="1200" dirty="0" smtClean="0"/>
              <a:t> = Minutos de tolerância  do último intervalo de </a:t>
            </a:r>
            <a:r>
              <a:rPr lang="pt-BR" sz="1200" dirty="0" err="1" smtClean="0"/>
              <a:t>Próx</a:t>
            </a:r>
            <a:r>
              <a:rPr lang="pt-BR" sz="1200" dirty="0" smtClean="0"/>
              <a:t> Min. Normalmente = 5 </a:t>
            </a:r>
            <a:r>
              <a:rPr lang="pt-BR" sz="1200" dirty="0" err="1" smtClean="0"/>
              <a:t>Min</a:t>
            </a:r>
            <a:endParaRPr lang="pt-BR" sz="1200" dirty="0" smtClean="0"/>
          </a:p>
          <a:p>
            <a:r>
              <a:rPr lang="pt-BR" sz="1200" u="sng" dirty="0" smtClean="0"/>
              <a:t>% Desconto</a:t>
            </a:r>
            <a:r>
              <a:rPr lang="pt-BR" sz="1200" dirty="0" smtClean="0"/>
              <a:t> = Para dar descontos automáticos em todas as contas (Não é utilizado)</a:t>
            </a:r>
          </a:p>
          <a:p>
            <a:r>
              <a:rPr lang="pt-BR" sz="1200" u="sng" dirty="0" err="1" smtClean="0"/>
              <a:t>Cod</a:t>
            </a:r>
            <a:r>
              <a:rPr lang="pt-BR" sz="1200" u="sng" dirty="0" smtClean="0"/>
              <a:t> de Receita do Serviço / Descrição </a:t>
            </a:r>
            <a:r>
              <a:rPr lang="pt-BR" sz="1200" dirty="0" smtClean="0"/>
              <a:t>= Código (6 </a:t>
            </a:r>
            <a:r>
              <a:rPr lang="pt-BR" sz="1200" dirty="0" err="1" smtClean="0"/>
              <a:t>díg</a:t>
            </a:r>
            <a:r>
              <a:rPr lang="pt-BR" sz="1200" dirty="0" smtClean="0"/>
              <a:t>) da Receita conforme incluído na Tabela de Centros de Receitas/Despesas que será vista logo adiante</a:t>
            </a:r>
            <a:r>
              <a:rPr lang="pt-BR" sz="1400" dirty="0" smtClean="0"/>
              <a:t>.            </a:t>
            </a:r>
            <a:r>
              <a:rPr lang="pt-BR" sz="1400" dirty="0" err="1" smtClean="0"/>
              <a:t>Obs</a:t>
            </a:r>
            <a:r>
              <a:rPr lang="pt-BR" sz="1400" dirty="0" smtClean="0"/>
              <a:t>:  </a:t>
            </a:r>
            <a:r>
              <a:rPr lang="pt-BR" sz="1400" u="sng" dirty="0" smtClean="0"/>
              <a:t>Status</a:t>
            </a:r>
            <a:r>
              <a:rPr lang="pt-BR" sz="1400" dirty="0" smtClean="0"/>
              <a:t> = Situação do Serviço (Ativo ou Cancelado)</a:t>
            </a:r>
          </a:p>
          <a:p>
            <a:endParaRPr lang="pt-B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3"/>
            <a:ext cx="871543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>
            <a:off x="2214546" y="1428736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5400000">
            <a:off x="-642974" y="3000372"/>
            <a:ext cx="235745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5400000">
            <a:off x="35687" y="2893215"/>
            <a:ext cx="242889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Tabela de Serviços – Faixas de Códigos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4929198"/>
            <a:ext cx="8715436" cy="17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u="sng" dirty="0" smtClean="0"/>
              <a:t>Observações importantes:</a:t>
            </a:r>
          </a:p>
          <a:p>
            <a:r>
              <a:rPr lang="pt-BR" sz="1600" dirty="0" smtClean="0"/>
              <a:t>- Antes de criar os Serviços oferecidos pelo Parque, o usuário Super deverá observar com atenção as faixas de códigos  que deverão ser utilizados para cada Tipo de Cálculo de Serviços.</a:t>
            </a:r>
          </a:p>
          <a:p>
            <a:r>
              <a:rPr lang="pt-BR" sz="1600" dirty="0" smtClean="0"/>
              <a:t>- Os Códigos 1 =  ENT P/H NOR e 99 = CORTESIA já vem criados na instalação do sistema</a:t>
            </a:r>
          </a:p>
          <a:p>
            <a:r>
              <a:rPr lang="pt-BR" sz="1600" dirty="0" smtClean="0"/>
              <a:t>- O Código 97 é um coringa.  Tem  a Descrição = OUT SERV, o Tipo de </a:t>
            </a:r>
            <a:r>
              <a:rPr lang="pt-BR" sz="1600" dirty="0" err="1" smtClean="0"/>
              <a:t>Calc</a:t>
            </a:r>
            <a:r>
              <a:rPr lang="pt-BR" sz="1600" dirty="0" smtClean="0"/>
              <a:t> = OUT  SERV  e os demais campos zerados. Na Ficha de Entrada,  ao Serviço = 97, o usuário Recepção preenche o Valor</a:t>
            </a:r>
            <a:endParaRPr lang="pt-B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3"/>
            <a:ext cx="871543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Tabela de Formas de Pagamentos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Alguma formas de pagamentos já vem criadas na instalação do sistema. O usuário Super deverá incluir as demais formas  a serem utilizadas pelo Parque. No que se refere a cartões, criar as formas: CARTÃO  DEBITO e CARTÃO CREDITO . No fechamento da Conta da Ficha de Entrada será solicitado somente a bandeira do cartão (Visa, </a:t>
            </a:r>
            <a:r>
              <a:rPr lang="pt-BR" sz="1600" dirty="0" err="1" smtClean="0"/>
              <a:t>Master</a:t>
            </a:r>
            <a:r>
              <a:rPr lang="pt-BR" sz="1600" dirty="0" smtClean="0"/>
              <a:t> </a:t>
            </a:r>
            <a:r>
              <a:rPr lang="pt-BR" sz="1600" dirty="0" err="1" smtClean="0"/>
              <a:t>Card</a:t>
            </a:r>
            <a:r>
              <a:rPr lang="pt-BR" sz="1600" dirty="0" smtClean="0"/>
              <a:t> e </a:t>
            </a:r>
            <a:r>
              <a:rPr lang="pt-BR" sz="1600" dirty="0" err="1" smtClean="0"/>
              <a:t>etc</a:t>
            </a:r>
            <a:r>
              <a:rPr lang="pt-BR" sz="1600" dirty="0" smtClean="0"/>
              <a:t>).  Clientes não passam Nº de Cartão.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38213"/>
            <a:ext cx="8715436" cy="463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>
            <a:off x="2285984" y="2643182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Tabela de Centros de Despesas e Receitas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 smtClean="0"/>
              <a:t>Tabela para incluir Centros de Despesas e Receitas (</a:t>
            </a:r>
            <a:r>
              <a:rPr lang="pt-BR" sz="1200" dirty="0" err="1" smtClean="0"/>
              <a:t>cod</a:t>
            </a:r>
            <a:r>
              <a:rPr lang="pt-BR" sz="1200" dirty="0" smtClean="0"/>
              <a:t> de 6 </a:t>
            </a:r>
            <a:r>
              <a:rPr lang="pt-BR" sz="1200" dirty="0" err="1" smtClean="0"/>
              <a:t>digitos</a:t>
            </a:r>
            <a:r>
              <a:rPr lang="pt-BR" sz="1200" dirty="0" smtClean="0"/>
              <a:t> </a:t>
            </a:r>
            <a:r>
              <a:rPr lang="pt-BR" sz="1200" dirty="0" err="1" smtClean="0"/>
              <a:t>inciado</a:t>
            </a:r>
            <a:r>
              <a:rPr lang="pt-BR" sz="1200" dirty="0" smtClean="0"/>
              <a:t> com 1xxxxx para despesas e 2xxxxx para receitas) onde serão  classificados os registros financeiros de despesas e receitas. É obrigatório indicar o </a:t>
            </a:r>
            <a:r>
              <a:rPr lang="pt-BR" sz="1200" dirty="0" err="1" smtClean="0"/>
              <a:t>Cod</a:t>
            </a:r>
            <a:r>
              <a:rPr lang="pt-BR" sz="1200" dirty="0" smtClean="0"/>
              <a:t> de Receita na Tabela de Serviços e nas inclusões de despesas no Módulo Financeiro. O sistema mostra uma sugestão classificação/códigos, mas o usuário Super deverá incluir conforme o Parque desejar controlar sua contas.  Alguns códigos já vêm criados na instalação. Veja em &lt;Seleção&gt; os Códigos já </a:t>
            </a:r>
            <a:r>
              <a:rPr lang="pt-BR" sz="1200" dirty="0" err="1" smtClean="0"/>
              <a:t>criandos</a:t>
            </a:r>
            <a:r>
              <a:rPr lang="pt-BR" sz="1200" dirty="0" smtClean="0"/>
              <a:t> e, para incluir, utilize os campos </a:t>
            </a:r>
            <a:r>
              <a:rPr lang="pt-BR" sz="1200" u="sng" dirty="0" err="1" smtClean="0"/>
              <a:t>Cod</a:t>
            </a:r>
            <a:r>
              <a:rPr lang="pt-BR" sz="1200" u="sng" dirty="0" smtClean="0"/>
              <a:t> / Descrição e Origem acima.</a:t>
            </a:r>
            <a:endParaRPr lang="pt-BR" sz="12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5" y="928670"/>
            <a:ext cx="872016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>
            <a:off x="714348" y="2714620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6200000" flipV="1">
            <a:off x="464315" y="4179099"/>
            <a:ext cx="407196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Cadastro de Fornecedores de Serviços do Parque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Para cadastrar Fornecedores, incluindo os empregados do Parque. Não é obrigatório o cadastramento, mas se utilizado a opção de Contas a Pagar no módulo Financeiro, importante será ter os fornecedores de serviços e empregados cadastrados. Se for um empregado, </a:t>
            </a:r>
            <a:r>
              <a:rPr lang="pt-BR" sz="1600" u="sng" dirty="0" smtClean="0"/>
              <a:t>informar campos correspondentes </a:t>
            </a:r>
            <a:r>
              <a:rPr lang="pt-BR" sz="1600" dirty="0" smtClean="0"/>
              <a:t>conforme mostrado na tela.</a:t>
            </a:r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81075"/>
            <a:ext cx="8715436" cy="45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>
            <a:off x="2143108" y="2643182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10800000">
            <a:off x="3000364" y="4714884"/>
            <a:ext cx="400052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17615"/>
            <a:ext cx="8229600" cy="5454657"/>
          </a:xfrm>
        </p:spPr>
        <p:txBody>
          <a:bodyPr>
            <a:normAutofit fontScale="55000" lnSpcReduction="20000"/>
          </a:bodyPr>
          <a:lstStyle/>
          <a:p>
            <a:r>
              <a:rPr lang="pt-BR" sz="3600" dirty="0" smtClean="0"/>
              <a:t>Após o usuário Super completar suas tarefas iniciais de preparação do sistema (Cadastro do Parque, Usuários, Controles, Configurações e Tabelas), tudo estará pronto para iniciar os trabalhos do dia-a-dia no Parque. Claro que, se necessário incluir ou alterar alguma informação, por exemplo cadastrar um novo usuário ou incluir ou alterar um serviço na tabela de serviços, o usuário Super entrará novamente em ação.</a:t>
            </a:r>
          </a:p>
          <a:p>
            <a:r>
              <a:rPr lang="pt-BR" sz="3600" dirty="0" smtClean="0"/>
              <a:t>Durante o dia ele também poderá ser necessário, seja para aplicar um desconto maior do que o permitido na conta de uma Ficha de Entrada, para cancelar Fichas com mais de 9 minutos de aberta, acessar e analisar ou imprimir relatórios gerenciais, para algumas ações no fechamento final do caixa e nas demais atividades que são consideradas de uso restrito e de segurança. </a:t>
            </a:r>
          </a:p>
          <a:p>
            <a:endParaRPr lang="pt-BR" sz="3600" dirty="0" smtClean="0"/>
          </a:p>
          <a:p>
            <a:r>
              <a:rPr lang="pt-BR" sz="3600" dirty="0" smtClean="0"/>
              <a:t>Lembrem-se de que o usuário Super é criado na instalação do sistema, tem o </a:t>
            </a:r>
            <a:r>
              <a:rPr lang="pt-BR" sz="3600" dirty="0" err="1" smtClean="0"/>
              <a:t>Cod</a:t>
            </a:r>
            <a:r>
              <a:rPr lang="pt-BR" sz="3600" dirty="0" smtClean="0"/>
              <a:t> de usuário = 1, Senha = Chave de acesso inicial do sistema e que somente ele tem acesso a todos os módulos e processos do sistema. Será, portanto, o contato principal para dirimir dúvidas do sistema.</a:t>
            </a:r>
          </a:p>
          <a:p>
            <a:endParaRPr lang="pt-BR" sz="3600" dirty="0" smtClean="0"/>
          </a:p>
          <a:p>
            <a:r>
              <a:rPr lang="pt-BR" sz="3600" dirty="0" smtClean="0"/>
              <a:t>A seguir mostraremos a Tela Principal de Trabalho e que contém a Relação de Crianças com Fichas de Entradas no Parque.</a:t>
            </a:r>
          </a:p>
          <a:p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Iniciando as Operações depois da Preparação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RECEPÇÃO – Relação de Crianças no Parque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6143644"/>
            <a:ext cx="8715436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Acessar o módulo &lt;Recepção / Ficha de Clientes&gt; para  incluir, alterar, consultar, cancelar e fechar contas de clientes no Parque. Os detalhes da Tela e as opções operacionais seguem nas próximas telas.</a:t>
            </a:r>
            <a:endParaRPr lang="pt-BR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8715436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 rot="10800000" flipV="1">
            <a:off x="2571736" y="2643182"/>
            <a:ext cx="164307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Relação de Crianças no Parque 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643578"/>
            <a:ext cx="8715436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 smtClean="0"/>
              <a:t>Ao escolher  o módulo  &lt;Recepção / Fichas de Clientes&gt; na tela inicial do sistema, a tela de “Relação de Crianças no Parque” será exibida e todas as crianças incluídas em Fichas de Entradas serão mostradas em ordem alfabética e com o </a:t>
            </a:r>
            <a:r>
              <a:rPr lang="pt-BR" sz="1200" u="sng" dirty="0" smtClean="0"/>
              <a:t>tempo de permanência</a:t>
            </a:r>
            <a:r>
              <a:rPr lang="pt-BR" sz="1200" dirty="0" smtClean="0"/>
              <a:t> calculado em minutos. As Fichas poderão ser consultadas , alteradas ou canceladas, mas sempre dentro do que for permitido, porque existem regras rígidas para se fazer essas operações. O usuário Super terá sempre o acesso gerencial e tendo mais autonomia e permissões para fazer acessos restritos e alterações em geral, mas sempre lembrando que suas ações também serão auditadas e gravadas no arquivo auditor.</a:t>
            </a:r>
            <a:endParaRPr lang="pt-BR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963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6200000" flipV="1">
            <a:off x="4429124" y="3571876"/>
            <a:ext cx="2786082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As Opções da Relação de Crianças no Parque 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286388"/>
            <a:ext cx="8715436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pt-BR" sz="1200" dirty="0" smtClean="0"/>
              <a:t> As </a:t>
            </a:r>
            <a:r>
              <a:rPr lang="pt-BR" sz="1200" u="sng" dirty="0" smtClean="0"/>
              <a:t>inclusões de Fichas</a:t>
            </a:r>
            <a:r>
              <a:rPr lang="pt-BR" sz="1200" dirty="0" smtClean="0"/>
              <a:t> poderão ser de um </a:t>
            </a:r>
            <a:r>
              <a:rPr lang="pt-BR" sz="1200" u="sng" dirty="0" smtClean="0"/>
              <a:t>Novo Cliente &lt;Incluir – F11&gt;</a:t>
            </a:r>
            <a:r>
              <a:rPr lang="pt-BR" sz="1200" dirty="0" smtClean="0"/>
              <a:t> ou de </a:t>
            </a:r>
            <a:r>
              <a:rPr lang="pt-BR" sz="1200" u="sng" dirty="0" smtClean="0"/>
              <a:t>Clientes com Histórico &lt;Incluir do Histórico – F12&gt;</a:t>
            </a:r>
            <a:r>
              <a:rPr lang="pt-BR" sz="1200" dirty="0" smtClean="0"/>
              <a:t>.</a:t>
            </a:r>
          </a:p>
          <a:p>
            <a:r>
              <a:rPr lang="pt-BR" sz="1200" dirty="0" smtClean="0"/>
              <a:t>- </a:t>
            </a:r>
            <a:r>
              <a:rPr lang="pt-BR" sz="1200" u="sng" dirty="0" smtClean="0"/>
              <a:t>Consultar ou alterar uma Ficha de Entrada</a:t>
            </a:r>
            <a:r>
              <a:rPr lang="pt-BR" sz="1200" dirty="0" smtClean="0"/>
              <a:t> . Use a opção &lt;Ficha de Entrada&gt;</a:t>
            </a:r>
          </a:p>
          <a:p>
            <a:pPr>
              <a:buFontTx/>
              <a:buChar char="-"/>
            </a:pPr>
            <a:r>
              <a:rPr lang="pt-BR" sz="1200" dirty="0" smtClean="0"/>
              <a:t> </a:t>
            </a:r>
            <a:r>
              <a:rPr lang="pt-BR" sz="1200" u="sng" dirty="0" smtClean="0"/>
              <a:t>Fechar Conta</a:t>
            </a:r>
            <a:r>
              <a:rPr lang="pt-BR" sz="1200" dirty="0" smtClean="0"/>
              <a:t>. Escolhe uma das crianças da Ficha que solicitou o fechamento da conta e usa a opção &lt;Fechar Conta&gt;</a:t>
            </a:r>
          </a:p>
          <a:p>
            <a:pPr>
              <a:buFontTx/>
              <a:buChar char="-"/>
            </a:pPr>
            <a:r>
              <a:rPr lang="pt-BR" sz="1200" u="sng" dirty="0" smtClean="0"/>
              <a:t> Cancelar uma Ficha</a:t>
            </a:r>
            <a:r>
              <a:rPr lang="pt-BR" sz="1200" dirty="0" smtClean="0"/>
              <a:t> use a opção &lt;Cancelar&gt;. Uma Ficha só poderá ser cancelada pela Recepção até 9 minutos de permanência (Tempo de Ficha aberta e não de crianças incluídas. Todos os cancelamentos serão registrados no Arquivo Auditor do Sistema. O Super poderá cancelar Fichas com qualquer tempo de permanência, mas  também ficará registrado no Arquivo Auditor.</a:t>
            </a:r>
          </a:p>
          <a:p>
            <a:r>
              <a:rPr lang="pt-BR" sz="1200" dirty="0" smtClean="0"/>
              <a:t>- </a:t>
            </a:r>
            <a:r>
              <a:rPr lang="pt-BR" sz="1200" u="sng" dirty="0" smtClean="0"/>
              <a:t>Relação de Entradas por Responsável</a:t>
            </a:r>
            <a:r>
              <a:rPr lang="pt-BR" sz="1200" dirty="0" smtClean="0"/>
              <a:t>: Opção que mostra uma nova tela com a Relação de Fichas por Responsável e não por Criança.</a:t>
            </a:r>
            <a:endParaRPr lang="pt-BR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963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6200000" flipH="1">
            <a:off x="500034" y="2500306"/>
            <a:ext cx="400052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6200000" flipH="1">
            <a:off x="2250265" y="1464455"/>
            <a:ext cx="3929090" cy="385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Entrando no Sistema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857892"/>
            <a:ext cx="8715436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>
                <a:solidFill>
                  <a:sysClr val="windowText" lastClr="000000"/>
                </a:solidFill>
              </a:rPr>
              <a:t>Tela de entrada do sistema solicitando o </a:t>
            </a:r>
            <a:r>
              <a:rPr lang="pt-BR" sz="1400" dirty="0" err="1" smtClean="0">
                <a:solidFill>
                  <a:sysClr val="windowText" lastClr="000000"/>
                </a:solidFill>
              </a:rPr>
              <a:t>Cod</a:t>
            </a:r>
            <a:r>
              <a:rPr lang="pt-BR" sz="1400" dirty="0" smtClean="0">
                <a:solidFill>
                  <a:sysClr val="windowText" lastClr="000000"/>
                </a:solidFill>
              </a:rPr>
              <a:t> e Senha do usuário. O primeiro acesso, pós instalação do sistema, deverá ser feito pelo usuário Super (</a:t>
            </a:r>
            <a:r>
              <a:rPr lang="pt-BR" sz="1400" dirty="0" err="1" smtClean="0">
                <a:solidFill>
                  <a:sysClr val="windowText" lastClr="000000"/>
                </a:solidFill>
              </a:rPr>
              <a:t>Cod</a:t>
            </a:r>
            <a:r>
              <a:rPr lang="pt-BR" sz="1400" dirty="0" smtClean="0">
                <a:solidFill>
                  <a:sysClr val="windowText" lastClr="000000"/>
                </a:solidFill>
              </a:rPr>
              <a:t>=1 e Senha = Chave (4 </a:t>
            </a:r>
            <a:r>
              <a:rPr lang="pt-BR" sz="1400" dirty="0" err="1" smtClean="0">
                <a:solidFill>
                  <a:sysClr val="windowText" lastClr="000000"/>
                </a:solidFill>
              </a:rPr>
              <a:t>digts</a:t>
            </a:r>
            <a:r>
              <a:rPr lang="pt-BR" sz="1400" dirty="0" smtClean="0">
                <a:solidFill>
                  <a:sysClr val="windowText" lastClr="000000"/>
                </a:solidFill>
              </a:rPr>
              <a:t>) fornecida na aquisição do sistema). O Super acessa  todos os módulos e somente ele deverá criar as condições iniciais de trabalho do sistema : cadastrar os dados do Parque, definir parâmetros de controles, algumas configurações e completar as Tabelas do sistema. Ver mais adiante.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Relação de Fichas por Responsável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929330"/>
            <a:ext cx="871543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pt-BR" sz="1600" dirty="0" smtClean="0"/>
              <a:t> Mostra  a Relação por Responsável  (Mãe, Pai , Festa ou Outro), classificado por Nº de Ficha de Entrada. Tem algumas das opções iguais a Tela de Relação por Criança e outras tais como emitir Recibos e &lt;Reimprimir Comprovante de Entrada&gt;. É pouco utilizado, mas pode ser útil na visão por Ficha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Incluindo Fichas de Entradas de Crianças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643578"/>
            <a:ext cx="8715436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Se o cliente (Mãe, Pai ou outro) vem a primeira vez no Parque, a Recepção abre uma nova Ficha de Entrada &lt;Incluir Ficha&gt; e preenche os dados solicitados. A numeração da cada Ficha é </a:t>
            </a:r>
            <a:r>
              <a:rPr lang="pt-BR" sz="1600" dirty="0" err="1" smtClean="0"/>
              <a:t>sequencial</a:t>
            </a:r>
            <a:r>
              <a:rPr lang="pt-BR" sz="1600" dirty="0" smtClean="0"/>
              <a:t> e gerada pelo sistema. Críticas serão feitas em algumas informações  importantes das Fichas. Na parte central, serão incluídas as crianças do cliente,  na ordem 1,2,3...99.  A seguir, mais detalhes da Ficha.  </a:t>
            </a:r>
            <a:endParaRPr lang="pt-B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80" y="928670"/>
            <a:ext cx="87487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>
            <a:off x="1571604" y="1428736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Detalhes de Preenchimento da Ficha de Entrada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143512"/>
            <a:ext cx="8715436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u="sng" dirty="0" err="1" smtClean="0"/>
              <a:t>Acomp</a:t>
            </a:r>
            <a:r>
              <a:rPr lang="pt-BR" sz="1200" u="sng" dirty="0" smtClean="0"/>
              <a:t> </a:t>
            </a:r>
            <a:r>
              <a:rPr lang="pt-BR" sz="1200" u="sng" dirty="0" err="1" smtClean="0"/>
              <a:t>Resp</a:t>
            </a:r>
            <a:r>
              <a:rPr lang="pt-BR" sz="1200" dirty="0" smtClean="0"/>
              <a:t> = Se o responsável pela criança é a Mãe, Pai, Pai e Mãe, Outro ou se a ficha é de uma Festa;</a:t>
            </a:r>
          </a:p>
          <a:p>
            <a:r>
              <a:rPr lang="pt-BR" sz="1200" u="sng" dirty="0" smtClean="0"/>
              <a:t>Qtd</a:t>
            </a:r>
            <a:r>
              <a:rPr lang="pt-BR" sz="1200" dirty="0" smtClean="0"/>
              <a:t> = Quant. de crianças. Inicia = 1 e não é obrigatório alterar. Se informado = 5, por exemplo, ao clicar em &lt;Incluir Crianças – F9&gt;, serão incluídos 5 linhas de crianças, na ordem 1,2,3,4 e 5, com os campos de </a:t>
            </a:r>
            <a:r>
              <a:rPr lang="pt-BR" sz="1200" dirty="0" err="1" smtClean="0"/>
              <a:t>Cod</a:t>
            </a:r>
            <a:r>
              <a:rPr lang="pt-BR" sz="1200" dirty="0" smtClean="0"/>
              <a:t> de Serviço = 1 e as horas  de entrada e saída preenchidas.</a:t>
            </a:r>
          </a:p>
          <a:p>
            <a:r>
              <a:rPr lang="pt-BR" sz="1200" u="sng" dirty="0" smtClean="0"/>
              <a:t>Nome da Mãe, do Pai, de Outro </a:t>
            </a:r>
            <a:r>
              <a:rPr lang="pt-BR" sz="1200" u="sng" dirty="0" err="1" smtClean="0"/>
              <a:t>Resp</a:t>
            </a:r>
            <a:r>
              <a:rPr lang="pt-BR" sz="1200" u="sng" dirty="0" smtClean="0"/>
              <a:t>, Celular, e-mail e </a:t>
            </a:r>
            <a:r>
              <a:rPr lang="pt-BR" sz="1200" u="sng" dirty="0" err="1" smtClean="0"/>
              <a:t>tel</a:t>
            </a:r>
            <a:r>
              <a:rPr lang="pt-BR" sz="1200" u="sng" dirty="0" smtClean="0"/>
              <a:t> </a:t>
            </a:r>
            <a:r>
              <a:rPr lang="pt-BR" sz="1200" u="sng" dirty="0" err="1" smtClean="0"/>
              <a:t>efones</a:t>
            </a:r>
            <a:r>
              <a:rPr lang="pt-BR" sz="1200" u="sng" dirty="0" smtClean="0"/>
              <a:t> e endereço</a:t>
            </a:r>
            <a:r>
              <a:rPr lang="pt-BR" sz="1200" dirty="0" smtClean="0"/>
              <a:t> = Preencher conforme definido no campo </a:t>
            </a:r>
            <a:r>
              <a:rPr lang="pt-BR" sz="1200" dirty="0" err="1" smtClean="0"/>
              <a:t>Acomp</a:t>
            </a:r>
            <a:r>
              <a:rPr lang="pt-BR" sz="1200" dirty="0" smtClean="0"/>
              <a:t> </a:t>
            </a:r>
            <a:r>
              <a:rPr lang="pt-BR" sz="1200" dirty="0" err="1" smtClean="0"/>
              <a:t>Resp</a:t>
            </a:r>
            <a:r>
              <a:rPr lang="pt-BR" sz="1200" dirty="0" smtClean="0"/>
              <a:t>.;</a:t>
            </a:r>
            <a:endParaRPr lang="pt-BR" sz="1200" u="sng" dirty="0" smtClean="0"/>
          </a:p>
          <a:p>
            <a:r>
              <a:rPr lang="pt-BR" sz="1200" u="sng" dirty="0" smtClean="0"/>
              <a:t>Nº Escaninho</a:t>
            </a:r>
            <a:r>
              <a:rPr lang="pt-BR" sz="1200" dirty="0" smtClean="0"/>
              <a:t> = Para informar o Nº da estante ou local de guarda dos pertences das crianças da ficha;</a:t>
            </a:r>
          </a:p>
          <a:p>
            <a:r>
              <a:rPr lang="pt-BR" sz="1200" u="sng" dirty="0" smtClean="0"/>
              <a:t>Registros das crianças</a:t>
            </a:r>
            <a:r>
              <a:rPr lang="pt-BR" sz="1200" dirty="0" smtClean="0"/>
              <a:t> = informe Nº de ordem (1,2,3...99) para cada criança, Nome , Data de </a:t>
            </a:r>
            <a:r>
              <a:rPr lang="pt-BR" sz="1200" dirty="0" err="1" smtClean="0"/>
              <a:t>Nasc</a:t>
            </a:r>
            <a:r>
              <a:rPr lang="pt-BR" sz="1200" dirty="0" smtClean="0"/>
              <a:t> (DDMMAA  sem barras), Nº </a:t>
            </a:r>
            <a:r>
              <a:rPr lang="pt-BR" sz="1200" dirty="0" err="1" smtClean="0"/>
              <a:t>Identif</a:t>
            </a:r>
            <a:r>
              <a:rPr lang="pt-BR" sz="1200" dirty="0" smtClean="0"/>
              <a:t>. De colete ou pulseira , </a:t>
            </a:r>
            <a:r>
              <a:rPr lang="pt-BR" sz="1200" dirty="0" err="1" smtClean="0"/>
              <a:t>Cod</a:t>
            </a:r>
            <a:r>
              <a:rPr lang="pt-BR" sz="1200" dirty="0" smtClean="0"/>
              <a:t> do Serviço (se </a:t>
            </a:r>
            <a:r>
              <a:rPr lang="pt-BR" sz="1200" dirty="0" err="1" smtClean="0"/>
              <a:t>dif</a:t>
            </a:r>
            <a:r>
              <a:rPr lang="pt-BR" sz="1200" dirty="0" smtClean="0"/>
              <a:t> </a:t>
            </a:r>
            <a:r>
              <a:rPr lang="pt-BR" sz="1200" dirty="0" err="1" smtClean="0"/>
              <a:t>erentede</a:t>
            </a:r>
            <a:r>
              <a:rPr lang="pt-BR" sz="1200" dirty="0" smtClean="0"/>
              <a:t> 1) e só. Os campos de horas são preenchidos pelo relógio do computador e os valores pela tabela de serviços.  </a:t>
            </a:r>
            <a:r>
              <a:rPr lang="pt-BR" sz="1200" u="sng" dirty="0" err="1" smtClean="0"/>
              <a:t>Obs</a:t>
            </a:r>
            <a:r>
              <a:rPr lang="pt-BR" sz="1200" u="sng" dirty="0" smtClean="0"/>
              <a:t>: Os campos em cor não são acessados</a:t>
            </a:r>
            <a:r>
              <a:rPr lang="pt-BR" sz="1200" dirty="0" smtClean="0"/>
              <a:t>. Os campos </a:t>
            </a:r>
            <a:r>
              <a:rPr lang="pt-BR" sz="1200" u="sng" dirty="0" smtClean="0"/>
              <a:t>Gera NF</a:t>
            </a:r>
            <a:r>
              <a:rPr lang="pt-BR" sz="1200" dirty="0" smtClean="0"/>
              <a:t> e </a:t>
            </a:r>
            <a:r>
              <a:rPr lang="pt-BR" sz="1200" u="sng" dirty="0" smtClean="0"/>
              <a:t>Mantém Fixo os Valores</a:t>
            </a:r>
            <a:r>
              <a:rPr lang="pt-BR" sz="1200" dirty="0" smtClean="0"/>
              <a:t> podem ser marcados.</a:t>
            </a:r>
            <a:endParaRPr lang="pt-BR" sz="16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8715436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5400000" flipH="1" flipV="1">
            <a:off x="-785838" y="3143236"/>
            <a:ext cx="342900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 flipH="1" flipV="1">
            <a:off x="107125" y="2893215"/>
            <a:ext cx="4000528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714348" y="2714620"/>
            <a:ext cx="3714776" cy="3286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6200000" flipV="1">
            <a:off x="-607255" y="4321975"/>
            <a:ext cx="307183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5400000" flipH="1" flipV="1">
            <a:off x="5179223" y="4536289"/>
            <a:ext cx="2286016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6200000" flipV="1">
            <a:off x="5322099" y="5322108"/>
            <a:ext cx="228601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Exemplo de uma Fichas de Entrada Preenchida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357826"/>
            <a:ext cx="8715436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sz="1600" dirty="0" smtClean="0"/>
          </a:p>
          <a:p>
            <a:r>
              <a:rPr lang="pt-BR" sz="1600" dirty="0" smtClean="0"/>
              <a:t>Uma criança poderá ser incluída posicionando-se o cursor na coluna [ Nº ] da próxima linha com (*) e digitando-se a ordem 1,2,3... </a:t>
            </a:r>
            <a:r>
              <a:rPr lang="pt-BR" sz="1600" dirty="0" err="1" smtClean="0"/>
              <a:t>etc</a:t>
            </a:r>
            <a:r>
              <a:rPr lang="pt-BR" sz="1600" dirty="0" smtClean="0"/>
              <a:t>), ou pela opção &lt;Incluir Criança – F9&gt;. Cada Ficha poderá ter até 99 crianças incluídas. A cada criança incluída o sistema capta a hora/</a:t>
            </a:r>
            <a:r>
              <a:rPr lang="pt-BR" sz="1600" dirty="0" err="1" smtClean="0"/>
              <a:t>min</a:t>
            </a:r>
            <a:r>
              <a:rPr lang="pt-BR" sz="1600" dirty="0" smtClean="0"/>
              <a:t> do computador e preenche como hora de entrada e saída. Somente o Super poderá alterar esses horários na Ficha. Ao &lt;Renovar &gt; a Tela </a:t>
            </a:r>
            <a:r>
              <a:rPr lang="pt-BR" sz="1600" u="sng" dirty="0" smtClean="0"/>
              <a:t>Relação de Crianças</a:t>
            </a:r>
            <a:r>
              <a:rPr lang="pt-BR" sz="1600" dirty="0" smtClean="0"/>
              <a:t> ou ao entrar na Ficha, </a:t>
            </a:r>
            <a:r>
              <a:rPr lang="pt-BR" sz="1600" u="sng" dirty="0" smtClean="0"/>
              <a:t>o tempo de permanência </a:t>
            </a:r>
            <a:r>
              <a:rPr lang="pt-BR" sz="1600" dirty="0" smtClean="0"/>
              <a:t>de cada criança será recalculado.</a:t>
            </a:r>
          </a:p>
          <a:p>
            <a:endParaRPr lang="pt-BR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42994"/>
            <a:ext cx="8715436" cy="42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ector de seta reta 11"/>
          <p:cNvCxnSpPr/>
          <p:nvPr/>
        </p:nvCxnSpPr>
        <p:spPr>
          <a:xfrm rot="5400000" flipH="1" flipV="1">
            <a:off x="4000508" y="4000492"/>
            <a:ext cx="3286124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Fichas de Festas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500702"/>
            <a:ext cx="8715436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 smtClean="0"/>
              <a:t>Uma Ficha de Festa é utilizada para controlar as crianças que entram e saem da festa . A Ficha pode ser faturada ou não, isto é, gerando registro de receita no financeiro ou apenas para controlar as crianças e gerar dados no histórico. A opção aparece ao fechar a conta.</a:t>
            </a:r>
          </a:p>
          <a:p>
            <a:pPr>
              <a:buFontTx/>
              <a:buChar char="-"/>
            </a:pPr>
            <a:r>
              <a:rPr lang="pt-BR" sz="1200" dirty="0" smtClean="0"/>
              <a:t> Ao abrir uma Ficha de Festa, indique o </a:t>
            </a:r>
            <a:r>
              <a:rPr lang="pt-BR" sz="1200" dirty="0" err="1" smtClean="0"/>
              <a:t>Acomp</a:t>
            </a:r>
            <a:r>
              <a:rPr lang="pt-BR" sz="1200" dirty="0" smtClean="0"/>
              <a:t> </a:t>
            </a:r>
            <a:r>
              <a:rPr lang="pt-BR" sz="1200" dirty="0" err="1" smtClean="0"/>
              <a:t>Resp</a:t>
            </a:r>
            <a:r>
              <a:rPr lang="pt-BR" sz="1200" dirty="0" smtClean="0"/>
              <a:t> = FESTA, e nas informações das crianças alterar o </a:t>
            </a:r>
            <a:r>
              <a:rPr lang="pt-BR" sz="1200" u="sng" dirty="0" err="1" smtClean="0"/>
              <a:t>Cod</a:t>
            </a:r>
            <a:r>
              <a:rPr lang="pt-BR" sz="1200" u="sng" dirty="0" smtClean="0"/>
              <a:t> de Serviço</a:t>
            </a:r>
            <a:r>
              <a:rPr lang="pt-BR" sz="1200" dirty="0" smtClean="0"/>
              <a:t> para um dos códigos na faixa de  11 a 39, conforme os pacotes de festas incluídos na Tabela de Serviços.  A criança Nº 1 deverá ser a aniversariante, porque o sistema calculará o Valor da Conta por esse registro e os outros não somam. Uma mensagem indicará essa observação na tela. </a:t>
            </a:r>
          </a:p>
          <a:p>
            <a:r>
              <a:rPr lang="pt-BR" sz="1200" dirty="0" smtClean="0"/>
              <a:t>- Para cada criança incluída há uma opção para informar, em uma janela aberta, o Nome da Mãe ou Pai responsável e mais informações.</a:t>
            </a:r>
            <a:endParaRPr lang="pt-BR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8715436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6200000" flipV="1">
            <a:off x="678629" y="3250405"/>
            <a:ext cx="3571900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Exemplo de Ficha de Festa Preenchida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429264"/>
            <a:ext cx="8715436" cy="1285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pt-BR" sz="1600" dirty="0" smtClean="0"/>
              <a:t> </a:t>
            </a:r>
            <a:r>
              <a:rPr lang="pt-BR" sz="1600" dirty="0" err="1" smtClean="0"/>
              <a:t>Acomp</a:t>
            </a:r>
            <a:r>
              <a:rPr lang="pt-BR" sz="1600" dirty="0" smtClean="0"/>
              <a:t> </a:t>
            </a:r>
            <a:r>
              <a:rPr lang="pt-BR" sz="1600" dirty="0" err="1" smtClean="0"/>
              <a:t>Resp</a:t>
            </a:r>
            <a:r>
              <a:rPr lang="pt-BR" sz="1600" dirty="0" smtClean="0"/>
              <a:t> = FESTA  e Qtd com quantidade de Crianças esperada ou já convidadas.</a:t>
            </a:r>
          </a:p>
          <a:p>
            <a:pPr>
              <a:buFontTx/>
              <a:buChar char="-"/>
            </a:pPr>
            <a:r>
              <a:rPr lang="pt-BR" sz="1600" dirty="0" smtClean="0"/>
              <a:t> </a:t>
            </a:r>
            <a:r>
              <a:rPr lang="pt-BR" sz="1600" dirty="0" err="1" smtClean="0"/>
              <a:t>Obs</a:t>
            </a:r>
            <a:r>
              <a:rPr lang="pt-BR" sz="1600" dirty="0" smtClean="0"/>
              <a:t> dos Pais preenchido com informações sobre horário da festa. Poderia ser observações dos Pais.</a:t>
            </a:r>
          </a:p>
          <a:p>
            <a:pPr>
              <a:buFontTx/>
              <a:buChar char="-"/>
            </a:pPr>
            <a:r>
              <a:rPr lang="pt-BR" sz="1600" dirty="0" smtClean="0"/>
              <a:t> Nas informações das crianças, a primeira criança (Nº = 1) deverá ser a aniversariante. Observe que o Valor da Festa já vem preenchido com o valor do </a:t>
            </a:r>
            <a:r>
              <a:rPr lang="pt-BR" sz="1600" dirty="0" err="1" smtClean="0"/>
              <a:t>Cod</a:t>
            </a:r>
            <a:r>
              <a:rPr lang="pt-BR" sz="1600" dirty="0" smtClean="0"/>
              <a:t>=11 da Tabela de Serviços selecionado/informado.  </a:t>
            </a:r>
          </a:p>
          <a:p>
            <a:pPr>
              <a:buFontTx/>
              <a:buChar char="-"/>
            </a:pPr>
            <a:r>
              <a:rPr lang="pt-BR" sz="1600" dirty="0" smtClean="0"/>
              <a:t> Para cada criança incluída, é possível incluir os dados do responsável  pela opção &lt;</a:t>
            </a:r>
            <a:r>
              <a:rPr lang="pt-BR" sz="1600" dirty="0" err="1" smtClean="0"/>
              <a:t>Resp</a:t>
            </a:r>
            <a:r>
              <a:rPr lang="pt-BR" sz="1600" dirty="0" smtClean="0"/>
              <a:t> (Festa) F10&gt;. </a:t>
            </a:r>
            <a:endParaRPr lang="pt-BR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0"/>
            <a:ext cx="871543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>
            <a:off x="2714612" y="4071942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00034" y="3143248"/>
            <a:ext cx="142876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Cancelando uma Ficha de Entrada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O cancelamento de uma Ficha de Entrada só poderá ser feito se o tempo  total de abertura da Ficha for  menor que 9 minutos. Acima desse tempo, somente o usuário Super poderá cancelar. A mensagem acima será sempre mostrada ao solicitar um cancelamento. Um  </a:t>
            </a:r>
            <a:r>
              <a:rPr lang="pt-BR" sz="1600" u="sng" dirty="0" err="1" smtClean="0"/>
              <a:t>cupon</a:t>
            </a:r>
            <a:r>
              <a:rPr lang="pt-BR" sz="1600" u="sng" dirty="0" smtClean="0"/>
              <a:t> será impresso </a:t>
            </a:r>
            <a:r>
              <a:rPr lang="pt-BR" sz="1600" dirty="0" smtClean="0"/>
              <a:t>na impressora pequena e o Nº da Ficha, usuário, valor e a hora de cancelamento serão gravados no arquivo auditor. </a:t>
            </a:r>
            <a:endParaRPr lang="pt-B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36" y="928671"/>
            <a:ext cx="86963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5400000">
            <a:off x="3071802" y="2071678"/>
            <a:ext cx="185738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2928934"/>
            <a:ext cx="2571768" cy="263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ector de seta reta 8"/>
          <p:cNvCxnSpPr/>
          <p:nvPr/>
        </p:nvCxnSpPr>
        <p:spPr>
          <a:xfrm rot="5400000" flipH="1" flipV="1">
            <a:off x="5500694" y="5286388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8715435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Fechando a Conta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572140"/>
            <a:ext cx="8715436" cy="1143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 smtClean="0"/>
              <a:t>A recepção marca a </a:t>
            </a:r>
            <a:r>
              <a:rPr lang="pt-BR" sz="1200" u="sng" dirty="0" smtClean="0"/>
              <a:t>Criança / Ficha </a:t>
            </a:r>
            <a:r>
              <a:rPr lang="pt-BR" sz="1200" dirty="0" smtClean="0"/>
              <a:t>e utiliza a opção &lt;</a:t>
            </a:r>
            <a:r>
              <a:rPr lang="pt-BR" sz="1200" u="sng" dirty="0" smtClean="0"/>
              <a:t>Fechar Conta</a:t>
            </a:r>
            <a:r>
              <a:rPr lang="pt-BR" sz="1200" dirty="0" smtClean="0"/>
              <a:t>&gt;. A Tela de fechamento de conta traz os dados do cliente, das crianças, horas de entradas, saídas e valores por criança, tempo total da ficha, total da conta e abre campos para descontos , forma de pagamento, bandeira de cartão, valor pago e se vai emitir NF pelo escritório. Descontos são limitados pelos controles e o troco poderá ser calculado pela opção &lt;Troco&gt; após informar valor pago. A conta deverá ser </a:t>
            </a:r>
            <a:r>
              <a:rPr lang="pt-BR" sz="1200" u="sng" dirty="0" smtClean="0"/>
              <a:t>impressa</a:t>
            </a:r>
            <a:r>
              <a:rPr lang="pt-BR" sz="1200" dirty="0" smtClean="0"/>
              <a:t> e em seguida </a:t>
            </a:r>
            <a:r>
              <a:rPr lang="pt-BR" sz="1200" u="sng" dirty="0" smtClean="0"/>
              <a:t>fechada</a:t>
            </a:r>
            <a:r>
              <a:rPr lang="pt-BR" sz="1200" dirty="0" smtClean="0"/>
              <a:t>. Ao fechar conta, um registro de Contas  a Receber será gerado no Financeiro e o histórico da Ficha no Arquivo Histórico. Finalmente, a Ficha indicada e fechada será apagada da Relação de Criança no Parque. Nº da Conta é composto pelo </a:t>
            </a:r>
            <a:r>
              <a:rPr lang="pt-BR" sz="1200" dirty="0" err="1" smtClean="0"/>
              <a:t>Ano-Mês-Dia-Hora-Nº</a:t>
            </a:r>
            <a:r>
              <a:rPr lang="pt-BR" sz="1200" dirty="0" smtClean="0"/>
              <a:t> Ficha. </a:t>
            </a:r>
            <a:r>
              <a:rPr lang="pt-BR" sz="1200" dirty="0" err="1" smtClean="0"/>
              <a:t>E-mail</a:t>
            </a:r>
            <a:r>
              <a:rPr lang="pt-BR" sz="1200" dirty="0" smtClean="0"/>
              <a:t>, CPF e </a:t>
            </a:r>
            <a:r>
              <a:rPr lang="pt-BR" sz="1200" dirty="0" err="1" smtClean="0"/>
              <a:t>tel</a:t>
            </a:r>
            <a:r>
              <a:rPr lang="pt-BR" sz="1200" dirty="0" smtClean="0"/>
              <a:t> do cliente podem ser incluídos.</a:t>
            </a:r>
            <a:endParaRPr lang="pt-BR" sz="1200" dirty="0"/>
          </a:p>
        </p:txBody>
      </p:sp>
      <p:cxnSp>
        <p:nvCxnSpPr>
          <p:cNvPr id="6" name="Conector de seta reta 5"/>
          <p:cNvCxnSpPr/>
          <p:nvPr/>
        </p:nvCxnSpPr>
        <p:spPr>
          <a:xfrm rot="10800000" flipV="1">
            <a:off x="2643174" y="1357298"/>
            <a:ext cx="128588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571472" y="1285860"/>
            <a:ext cx="300039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4643438" y="5143512"/>
            <a:ext cx="242889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6072198" y="5143512"/>
            <a:ext cx="178595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Exemplo de Impressão da Conta (Cupom)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51435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Fechando uma Conta de Festa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357826"/>
            <a:ext cx="8715436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Ao solicitar o fechamento de conta de uma </a:t>
            </a:r>
            <a:r>
              <a:rPr lang="pt-BR" sz="1600" u="sng" dirty="0" smtClean="0"/>
              <a:t>Ficha de Festa</a:t>
            </a:r>
            <a:r>
              <a:rPr lang="pt-BR" sz="1600" dirty="0" smtClean="0"/>
              <a:t>, o sistema pergunta se o usuário deseja faturar ou não a conta. Isto ocorre porque, em geral, os parques recebem os pagamentos de festas  antecipadamente e fazem os lançamentos por fora, pelo módulo financeiro e na data do recebimento do pagamento - o dinheiro não entra no Caixa do dia. Nesses casos, as Fichas de Festas servem  apenas  para controlar entradas e saídas das crianças no parque.  Veja a mensagem do sistema  no fechamento.  </a:t>
            </a:r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ector de seta reta 13"/>
          <p:cNvCxnSpPr/>
          <p:nvPr/>
        </p:nvCxnSpPr>
        <p:spPr>
          <a:xfrm rot="10800000" flipV="1">
            <a:off x="7072330" y="428625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10800000">
            <a:off x="1214414" y="2285992"/>
            <a:ext cx="3214710" cy="314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Tela Inicial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6143644"/>
            <a:ext cx="87154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 smtClean="0">
                <a:solidFill>
                  <a:sysClr val="windowText" lastClr="000000"/>
                </a:solidFill>
              </a:rPr>
              <a:t>Tela inicial e os módulos de acessos principais do sistema. Colocando o cursor em cima de cada módulo, uma mensagem indicará as funções do módulo.</a:t>
            </a:r>
            <a:endParaRPr lang="pt-BR" sz="160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Opções para Fixar o Tempo de uma Criança ou de Toda a Ficha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643578"/>
            <a:ext cx="8715436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 smtClean="0"/>
              <a:t>O tempo de permanência de uma criança no Parque poderá ser congelado (fixado). Essa opção é utilizada quando um cliente, que tem mais de uma criança dentro do Parque, retira uma delas e mantém a(s) outra(s) até solicitar o fechamento da conta. Nesses casos, o usuário deverá  marcar a criança que estiver saindo e clicar na opção &lt;</a:t>
            </a:r>
            <a:r>
              <a:rPr lang="pt-BR" sz="1200" u="sng" dirty="0" smtClean="0"/>
              <a:t>Fixa / Não a Hora de Saída p/Criança</a:t>
            </a:r>
            <a:r>
              <a:rPr lang="pt-BR" sz="1200" dirty="0" smtClean="0"/>
              <a:t>&gt;. Um sinal (*) na coluna </a:t>
            </a:r>
            <a:r>
              <a:rPr lang="pt-BR" sz="1200" u="sng" dirty="0" smtClean="0"/>
              <a:t>Fixo</a:t>
            </a:r>
            <a:r>
              <a:rPr lang="pt-BR" sz="1200" dirty="0" smtClean="0"/>
              <a:t> indicará que o tempo foi fixado. Essa mesma opção, se acionada novamente na criança com o tempo fixado, retorna para tempo corrido novamente.  Para fixar toda a Ficha, utilizar a opção &lt;</a:t>
            </a:r>
            <a:r>
              <a:rPr lang="pt-BR" sz="1200" u="sng" dirty="0" smtClean="0"/>
              <a:t>Mantém horas e valores fixados</a:t>
            </a:r>
            <a:r>
              <a:rPr lang="pt-BR" sz="1200" dirty="0" smtClean="0"/>
              <a:t>&gt;, lembrando que Fichas fixadas serão auditadas.</a:t>
            </a:r>
          </a:p>
          <a:p>
            <a:r>
              <a:rPr lang="pt-BR" sz="1200" dirty="0" smtClean="0"/>
              <a:t>A opção também está disponível na tela de &lt;Fechamento de Conta&gt;</a:t>
            </a:r>
            <a:endParaRPr lang="pt-BR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42994"/>
            <a:ext cx="8715436" cy="462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0800000">
            <a:off x="3714744" y="4786322"/>
            <a:ext cx="192882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572000" y="4714884"/>
            <a:ext cx="178595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6200000" flipV="1">
            <a:off x="6393669" y="3821909"/>
            <a:ext cx="2643206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4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Fechamento de Caixa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500702"/>
            <a:ext cx="8715436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 smtClean="0"/>
              <a:t>Ao final de cada dia, após as emissões e fechamentos de todas as contas (Fichas), o usuário do Caixa deverá fazer o fechamento do Caixa do dia. O processo do fechamento se faz com a opção &lt;Caixa&gt; da tela inicial, acessando a tela de </a:t>
            </a:r>
            <a:r>
              <a:rPr lang="pt-BR" sz="1200" u="sng" dirty="0" smtClean="0"/>
              <a:t>Caixa e Movimentos</a:t>
            </a:r>
            <a:r>
              <a:rPr lang="pt-BR" sz="1200" dirty="0" smtClean="0"/>
              <a:t> que mostrará os últimos 7 dias de caixas fechados e mantendo o do dia em aberto (Status de Caixa). Em seguida mostraremos como fazer o fechamento do dia e os lançamentos finais para registrar valores totais apurados das máquinas de cartões (demonstrativos), pagamentos com dinheiro do caixa e a retirada final. Mostraremos também como imprimir o Cupom de Fechamento do Caixa na impressora pequena e o Relatório Gerencial do Caixa na impressora grande com papel A4 ou salvando e enviando por e-mail ao proprietário do Parque.  </a:t>
            </a:r>
            <a:endParaRPr lang="pt-BR" sz="1200" dirty="0"/>
          </a:p>
        </p:txBody>
      </p:sp>
      <p:cxnSp>
        <p:nvCxnSpPr>
          <p:cNvPr id="6" name="Conector de seta reta 5"/>
          <p:cNvCxnSpPr/>
          <p:nvPr/>
        </p:nvCxnSpPr>
        <p:spPr>
          <a:xfrm rot="10800000" flipV="1">
            <a:off x="3500430" y="3000372"/>
            <a:ext cx="135732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Caixa e Movimentos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572140"/>
            <a:ext cx="8715436" cy="1143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 smtClean="0"/>
              <a:t>O usuário </a:t>
            </a:r>
            <a:r>
              <a:rPr lang="pt-BR" sz="1200" u="sng" dirty="0" smtClean="0"/>
              <a:t>indica o dia a ser fechado</a:t>
            </a:r>
            <a:r>
              <a:rPr lang="pt-BR" sz="1200" dirty="0" smtClean="0"/>
              <a:t> e utiliza a opção &lt;</a:t>
            </a:r>
            <a:r>
              <a:rPr lang="pt-BR" sz="1200" u="sng" dirty="0" smtClean="0"/>
              <a:t>Fechar Caixa</a:t>
            </a:r>
            <a:r>
              <a:rPr lang="pt-BR" sz="1200" dirty="0" smtClean="0"/>
              <a:t>&gt;. Ao fechar o caixa do dia o sistema capta os registros financeiros de receitas (faturados de entradas e saídas de produtos) e mostra o Total de Entradas, assim como traz o Saldo Anterior e gera o Saldo Atual. Mas o fechamento não termina aí. Ainda faltam os lançamentos demonstrativos de totais de cartões de débito e de crédito, dos pagamentos com dinheiro do caixa (com Recibos na gaveta) e a retirada final. Esses lançamentos deverão ser feitos pela opção &lt;</a:t>
            </a:r>
            <a:r>
              <a:rPr lang="pt-BR" sz="1200" u="sng" dirty="0" smtClean="0"/>
              <a:t>Altera / Complementa</a:t>
            </a:r>
            <a:r>
              <a:rPr lang="pt-BR" sz="1200" dirty="0" smtClean="0"/>
              <a:t>&gt; informações do Caixa. Mostraremos a seguir como fazer esses lançamento pós fechamento e como </a:t>
            </a:r>
            <a:r>
              <a:rPr lang="pt-BR" sz="1200" u="sng" dirty="0" smtClean="0"/>
              <a:t>imprimir os relatórios</a:t>
            </a:r>
            <a:r>
              <a:rPr lang="pt-BR" sz="1200" dirty="0" smtClean="0"/>
              <a:t>.</a:t>
            </a:r>
          </a:p>
          <a:p>
            <a:r>
              <a:rPr lang="pt-BR" sz="1200" dirty="0" err="1" smtClean="0"/>
              <a:t>Obs</a:t>
            </a:r>
            <a:r>
              <a:rPr lang="pt-BR" sz="1200" dirty="0" smtClean="0"/>
              <a:t>: O relatório de &lt;</a:t>
            </a:r>
            <a:r>
              <a:rPr lang="pt-BR" sz="1200" u="sng" dirty="0" smtClean="0"/>
              <a:t>Abertura do Caixa</a:t>
            </a:r>
            <a:r>
              <a:rPr lang="pt-BR" sz="1200" dirty="0" smtClean="0"/>
              <a:t>&gt; deverá ser impresso no início do dia, antes da abertura da primeira Ficha de clientes do dia.</a:t>
            </a:r>
            <a:endParaRPr lang="pt-B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6200000" flipV="1">
            <a:off x="-321503" y="3750471"/>
            <a:ext cx="271464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6200000" flipV="1">
            <a:off x="857226" y="2643183"/>
            <a:ext cx="4143402" cy="1857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16200000" flipV="1">
            <a:off x="3714745" y="1500175"/>
            <a:ext cx="4714908" cy="4714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16200000" flipV="1">
            <a:off x="3857621" y="2428869"/>
            <a:ext cx="4857783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 flipH="1" flipV="1">
            <a:off x="6786577" y="4714883"/>
            <a:ext cx="2714644" cy="714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2214546" y="3357562"/>
            <a:ext cx="4572032" cy="3214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de cantos arredondados 25"/>
          <p:cNvSpPr/>
          <p:nvPr/>
        </p:nvSpPr>
        <p:spPr>
          <a:xfrm>
            <a:off x="5572132" y="3143248"/>
            <a:ext cx="2000264" cy="714380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Alterando e Complementando o Fechamento de Caixa do Dia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smtClean="0"/>
              <a:t>Ao entrar na opção &lt;Alterar / Complementar&gt; após o Fechamento do Caixa, o usuário poderá verificar inicialmente que todos </a:t>
            </a:r>
            <a:r>
              <a:rPr lang="pt-BR" sz="1400" u="sng" dirty="0" smtClean="0"/>
              <a:t>os registros financeiros de receitas gerados pelo faturamento do dia ( E-999999</a:t>
            </a:r>
            <a:r>
              <a:rPr lang="pt-BR" sz="1400" dirty="0" smtClean="0"/>
              <a:t>) são mostrados na relação acima. Abaixo e em cores, a tela mostra os </a:t>
            </a:r>
            <a:r>
              <a:rPr lang="pt-BR" sz="1400" u="sng" dirty="0" smtClean="0"/>
              <a:t>totais</a:t>
            </a:r>
            <a:r>
              <a:rPr lang="pt-BR" sz="1400" dirty="0" smtClean="0"/>
              <a:t> referentes a cada tipo de movimento. Mais abaixo o sistema abre campos para </a:t>
            </a:r>
            <a:r>
              <a:rPr lang="pt-BR" sz="1400" u="sng" dirty="0" smtClean="0"/>
              <a:t>os lançamentos finais extra faturamento</a:t>
            </a:r>
            <a:r>
              <a:rPr lang="pt-BR" sz="1400" dirty="0" smtClean="0"/>
              <a:t>. Veja como lançar esses movimentos na tela seguinte.</a:t>
            </a:r>
            <a:endParaRPr lang="pt-BR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6200000" flipH="1">
            <a:off x="3143240" y="1428736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V="1">
            <a:off x="571472" y="1357298"/>
            <a:ext cx="214314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6200000" flipV="1">
            <a:off x="678629" y="4179099"/>
            <a:ext cx="328614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10800000">
            <a:off x="1928794" y="4857760"/>
            <a:ext cx="1571636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16200000" flipV="1">
            <a:off x="1678761" y="5750733"/>
            <a:ext cx="1071570" cy="285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16200000" flipV="1">
            <a:off x="3893339" y="3679033"/>
            <a:ext cx="314327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572132" y="3214686"/>
            <a:ext cx="207170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 Nº do </a:t>
            </a:r>
            <a:r>
              <a:rPr lang="pt-BR" sz="1400" dirty="0" err="1" smtClean="0"/>
              <a:t>Dcto</a:t>
            </a:r>
            <a:r>
              <a:rPr lang="pt-BR" sz="1400" dirty="0" smtClean="0"/>
              <a:t> é composto pela letra </a:t>
            </a:r>
            <a:r>
              <a:rPr lang="pt-BR" sz="1400" dirty="0" err="1" smtClean="0"/>
              <a:t>E-Nº</a:t>
            </a:r>
            <a:r>
              <a:rPr lang="pt-BR" sz="1400" dirty="0" smtClean="0"/>
              <a:t> da Ficha.</a:t>
            </a:r>
          </a:p>
          <a:p>
            <a:r>
              <a:rPr lang="pt-BR" sz="1400" dirty="0" smtClean="0"/>
              <a:t>Para ver os demais tipos, acessar a opção &lt;Ajuda&gt;</a:t>
            </a:r>
            <a:endParaRPr lang="pt-BR" sz="1400" dirty="0"/>
          </a:p>
        </p:txBody>
      </p:sp>
      <p:cxnSp>
        <p:nvCxnSpPr>
          <p:cNvPr id="24" name="Conector de seta reta 23"/>
          <p:cNvCxnSpPr>
            <a:stCxn id="23" idx="1"/>
          </p:cNvCxnSpPr>
          <p:nvPr/>
        </p:nvCxnSpPr>
        <p:spPr>
          <a:xfrm rot="10800000">
            <a:off x="4929190" y="2786058"/>
            <a:ext cx="642942" cy="905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Tipos de Registros Faturados e Lançamentos Pós Fechamento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857892"/>
            <a:ext cx="8715436" cy="857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 smtClean="0"/>
              <a:t>O usuário poderá acessar a opção &lt;Ajuda&gt; para ver os tipos de registros gerados pelo faturamento (Receitas de Fechamento de Contas) e os lançados pelo usuário Caixa após  o fechamento do Caixa.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8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0800000" flipV="1">
            <a:off x="4429124" y="135729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Autofit/>
          </a:bodyPr>
          <a:lstStyle/>
          <a:p>
            <a:r>
              <a:rPr lang="pt-BR" sz="2000" dirty="0" smtClean="0"/>
              <a:t>Inserindo Lançamentos Finais de Caixa – Cartões, Pagamentos e Retirada Final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Os lançamentos finais de Caixa deverão ser feitos utilizando os campos </a:t>
            </a:r>
            <a:r>
              <a:rPr lang="pt-BR" sz="1600" u="sng" dirty="0" smtClean="0"/>
              <a:t>Movimento,Histórico,Valor</a:t>
            </a:r>
            <a:r>
              <a:rPr lang="pt-BR" sz="1600" dirty="0" smtClean="0"/>
              <a:t> e em seguida clicando na opção &lt;</a:t>
            </a:r>
            <a:r>
              <a:rPr lang="pt-BR" sz="1600" u="sng" dirty="0" smtClean="0"/>
              <a:t>Lançar Movimento</a:t>
            </a:r>
            <a:r>
              <a:rPr lang="pt-BR" sz="1600" dirty="0" smtClean="0"/>
              <a:t>&gt;. O que deverá ser lançado? No mínimo os P</a:t>
            </a:r>
            <a:r>
              <a:rPr lang="pt-BR" sz="1600" u="sng" dirty="0" smtClean="0"/>
              <a:t>agamentos com Dinheiro do Caixa</a:t>
            </a:r>
            <a:r>
              <a:rPr lang="pt-BR" sz="1600" dirty="0" smtClean="0"/>
              <a:t> no dia e a R</a:t>
            </a:r>
            <a:r>
              <a:rPr lang="pt-BR" sz="1600" u="sng" dirty="0" smtClean="0"/>
              <a:t>etirada Final do Caixa</a:t>
            </a:r>
            <a:r>
              <a:rPr lang="pt-BR" sz="1600" dirty="0" smtClean="0"/>
              <a:t>. Lançamentos demonstrativos de Totais de Cartões Débito/Crédito não são obrigatórios. Segue instruções para calcular o Valor da Retirada Final.</a:t>
            </a:r>
            <a:endParaRPr lang="pt-B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8" y="928669"/>
            <a:ext cx="8710640" cy="46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0800000">
            <a:off x="2857488" y="5286388"/>
            <a:ext cx="40719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0800000">
            <a:off x="4143372" y="5000636"/>
            <a:ext cx="278608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6200000" flipV="1">
            <a:off x="6429388" y="5286388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3428992" y="5000636"/>
            <a:ext cx="421484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 flipH="1" flipV="1">
            <a:off x="500034" y="5715016"/>
            <a:ext cx="100013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10800000">
            <a:off x="2285984" y="5429264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Como Ficam os Registros após Lançamentos Finais de Caixa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643578"/>
            <a:ext cx="8715436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smtClean="0"/>
              <a:t>A cada lançamento final, o sistema gera um registro indicado pela origem “</a:t>
            </a:r>
            <a:r>
              <a:rPr lang="pt-BR" sz="1400" u="sng" dirty="0" smtClean="0"/>
              <a:t>PARQUE-OUT LANÇ</a:t>
            </a:r>
            <a:r>
              <a:rPr lang="pt-BR" sz="1400" dirty="0" smtClean="0"/>
              <a:t>” e Nº </a:t>
            </a:r>
            <a:r>
              <a:rPr lang="pt-BR" sz="1400" dirty="0" err="1" smtClean="0"/>
              <a:t>Dcto</a:t>
            </a:r>
            <a:r>
              <a:rPr lang="pt-BR" sz="1400" dirty="0" smtClean="0"/>
              <a:t> = Z-LC/n, onde n=nº </a:t>
            </a:r>
            <a:r>
              <a:rPr lang="pt-BR" sz="1400" dirty="0" err="1" smtClean="0"/>
              <a:t>seq</a:t>
            </a:r>
            <a:r>
              <a:rPr lang="pt-BR" sz="1400" dirty="0" smtClean="0"/>
              <a:t> de 1 a 99, sendo 99 o lançamento de Retirada Final. Valores de cor vermelha não somam nos saldos.</a:t>
            </a:r>
          </a:p>
          <a:p>
            <a:r>
              <a:rPr lang="pt-BR" sz="1400" u="sng" dirty="0" smtClean="0"/>
              <a:t>Atenção!</a:t>
            </a:r>
            <a:r>
              <a:rPr lang="pt-BR" sz="1400" dirty="0" smtClean="0"/>
              <a:t> Para calcular o </a:t>
            </a:r>
            <a:r>
              <a:rPr lang="pt-BR" sz="1400" u="sng" dirty="0" smtClean="0"/>
              <a:t>Valor da Retirada Final</a:t>
            </a:r>
            <a:r>
              <a:rPr lang="pt-BR" sz="1400" dirty="0" smtClean="0"/>
              <a:t>, pega-se </a:t>
            </a:r>
            <a:r>
              <a:rPr lang="pt-BR" sz="1400" u="sng" dirty="0" smtClean="0"/>
              <a:t>o Saldo Final antes desse lançamento </a:t>
            </a:r>
            <a:r>
              <a:rPr lang="pt-BR" sz="1400" dirty="0" smtClean="0"/>
              <a:t>e deduz-se do valor que deverá ficar em caixa como troco para o dia seguinte. No exemplo acima, </a:t>
            </a:r>
            <a:r>
              <a:rPr lang="pt-BR" sz="1400" u="sng" dirty="0" smtClean="0"/>
              <a:t>o valor da retirada final </a:t>
            </a:r>
            <a:r>
              <a:rPr lang="pt-BR" sz="1400" dirty="0" smtClean="0"/>
              <a:t>foi de 1.600,00 porque o saldo Final antes do lançamento da retirada era de 1.690,00.  Após a retirada, o saldo final ficou de 90,00.</a:t>
            </a:r>
            <a:endParaRPr lang="pt-BR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0800000">
            <a:off x="1142976" y="3214686"/>
            <a:ext cx="5000660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5643570" y="4786322"/>
            <a:ext cx="242889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5400000" flipH="1" flipV="1">
            <a:off x="5572132" y="4000504"/>
            <a:ext cx="314327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Imprimindo os Relatórios Finais do Caixa do Dia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/>
              <a:t>Após os lançamentos finais o usuário retorna para a tela de Caixa e Movimentos, </a:t>
            </a:r>
            <a:r>
              <a:rPr lang="pt-BR" sz="1600" u="sng" dirty="0" smtClean="0"/>
              <a:t>marca o dia </a:t>
            </a:r>
            <a:r>
              <a:rPr lang="pt-BR" sz="1600" dirty="0" smtClean="0"/>
              <a:t>e imprime os relatórios </a:t>
            </a:r>
            <a:r>
              <a:rPr lang="pt-BR" sz="1600" u="sng" dirty="0" smtClean="0"/>
              <a:t>CUPON bobina na impressora pequena</a:t>
            </a:r>
            <a:r>
              <a:rPr lang="pt-BR" sz="1600" dirty="0" smtClean="0"/>
              <a:t> e </a:t>
            </a:r>
            <a:r>
              <a:rPr lang="pt-BR" sz="1600" u="sng" dirty="0" smtClean="0"/>
              <a:t>Relatório Gerencial Detalhado</a:t>
            </a:r>
            <a:r>
              <a:rPr lang="pt-BR" sz="1600" dirty="0" smtClean="0"/>
              <a:t> na impressora grande com papel A4 ou grava em pasta e envia como anexo de e-mail para os destinatário. Em seguida poderá imprimir o </a:t>
            </a:r>
            <a:r>
              <a:rPr lang="pt-BR" sz="1600" u="sng" dirty="0" smtClean="0"/>
              <a:t>Relatório de Saídas de Produtos</a:t>
            </a:r>
            <a:r>
              <a:rPr lang="pt-BR" sz="1600" dirty="0" smtClean="0"/>
              <a:t> do dia.</a:t>
            </a:r>
            <a:endParaRPr lang="pt-BR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flipV="1">
            <a:off x="2285984" y="3786190"/>
            <a:ext cx="4429156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16200000" flipV="1">
            <a:off x="2607456" y="3536158"/>
            <a:ext cx="4500593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10800000">
            <a:off x="428596" y="2928936"/>
            <a:ext cx="6786610" cy="2857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2928926" y="4572008"/>
            <a:ext cx="3786214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Exemplos de Cupons de Abertura e de Fechamento do Caixa</a:t>
            </a:r>
            <a:endParaRPr lang="pt-B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75285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1434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ector reto 13"/>
          <p:cNvCxnSpPr/>
          <p:nvPr/>
        </p:nvCxnSpPr>
        <p:spPr>
          <a:xfrm rot="5400000">
            <a:off x="1393009" y="3750471"/>
            <a:ext cx="5643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Trabalhando no Módulo Financeiro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072074"/>
            <a:ext cx="8715436" cy="1643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 smtClean="0"/>
              <a:t>A tela mostra a relação dos registros de </a:t>
            </a:r>
            <a:r>
              <a:rPr lang="pt-BR" sz="1200" u="sng" dirty="0" smtClean="0"/>
              <a:t>Contas a Receber e a Pagar</a:t>
            </a:r>
            <a:r>
              <a:rPr lang="pt-BR" sz="1200" dirty="0" smtClean="0"/>
              <a:t> gerados nos fechamentos das contas do parque.  As opções são:</a:t>
            </a:r>
          </a:p>
          <a:p>
            <a:r>
              <a:rPr lang="pt-BR" sz="1200" dirty="0" smtClean="0"/>
              <a:t> &lt;Incluir F11&gt; - Para incluir um novo registro financeiro de receita não gerado no fechamento de contas ou de pagamento a fornecedor;</a:t>
            </a:r>
          </a:p>
          <a:p>
            <a:r>
              <a:rPr lang="pt-BR" sz="1200" dirty="0" smtClean="0"/>
              <a:t> &lt;Consultar&gt; - Para consultar um selecionado registro financeiro;</a:t>
            </a:r>
          </a:p>
          <a:p>
            <a:r>
              <a:rPr lang="pt-BR" sz="1200" dirty="0" smtClean="0"/>
              <a:t>&lt;Pagar&gt;, &lt;Receber&gt; ou &lt;Estornar&gt; - Para baixar registros pagos/recebidos em aberto ou estornar baixados. Nas contas já entram pagos.</a:t>
            </a:r>
          </a:p>
          <a:p>
            <a:r>
              <a:rPr lang="pt-BR" sz="1200" dirty="0" smtClean="0"/>
              <a:t>&lt;Cancelar&gt; - Cancela registros não baixados - mantém o registro e apenas altera o Status para Cancelado;</a:t>
            </a:r>
          </a:p>
          <a:p>
            <a:r>
              <a:rPr lang="pt-BR" sz="1200" dirty="0" smtClean="0"/>
              <a:t>&lt;Ficha de Entrada&gt; - Mostra a Ficha de Entrada que gerou o registro financeiro da conta fechada no caixa;</a:t>
            </a:r>
          </a:p>
          <a:p>
            <a:r>
              <a:rPr lang="pt-BR" sz="1200" dirty="0" smtClean="0"/>
              <a:t>&lt;Recibos&gt; - Para emitir recibos de valores pagos ou recebido de clientes ou fornecedores;</a:t>
            </a:r>
          </a:p>
          <a:p>
            <a:r>
              <a:rPr lang="pt-BR" sz="1200" dirty="0" smtClean="0"/>
              <a:t> &lt;Imprimir Selecionados&gt; - Imprime, em pape A4 e na impressora grande, os registros selecionados em tela;</a:t>
            </a:r>
          </a:p>
          <a:p>
            <a:r>
              <a:rPr lang="pt-BR" sz="1200" dirty="0" smtClean="0"/>
              <a:t>&lt;</a:t>
            </a:r>
            <a:r>
              <a:rPr lang="pt-BR" sz="1200" dirty="0" err="1" smtClean="0"/>
              <a:t>Tab</a:t>
            </a:r>
            <a:r>
              <a:rPr lang="pt-BR" sz="1200" dirty="0" smtClean="0"/>
              <a:t> </a:t>
            </a:r>
            <a:r>
              <a:rPr lang="pt-BR" sz="1200" dirty="0" err="1" smtClean="0"/>
              <a:t>C.Desp/Receita</a:t>
            </a:r>
            <a:r>
              <a:rPr lang="pt-BR" sz="1200" dirty="0" smtClean="0"/>
              <a:t>&gt; - Acessa a tabela de Centros de </a:t>
            </a:r>
            <a:r>
              <a:rPr lang="pt-BR" sz="1200" dirty="0" err="1" smtClean="0"/>
              <a:t>Rec</a:t>
            </a:r>
            <a:r>
              <a:rPr lang="pt-BR" sz="1200" dirty="0" smtClean="0"/>
              <a:t>/</a:t>
            </a:r>
            <a:r>
              <a:rPr lang="pt-BR" sz="1200" dirty="0" err="1" smtClean="0"/>
              <a:t>Desp</a:t>
            </a:r>
            <a:r>
              <a:rPr lang="pt-BR" sz="1200" dirty="0" smtClean="0"/>
              <a:t>;  &lt;Caixa&gt;- Vai para a tela de Caixa e Movimentos.</a:t>
            </a:r>
            <a:endParaRPr lang="pt-BR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28670"/>
            <a:ext cx="871543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6200000" flipV="1">
            <a:off x="607191" y="2393149"/>
            <a:ext cx="3143272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Pequeno Manual de Instruções Gerais do Sistema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214282" y="6143644"/>
            <a:ext cx="87154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 smtClean="0">
                <a:solidFill>
                  <a:sysClr val="windowText" lastClr="000000"/>
                </a:solidFill>
              </a:rPr>
              <a:t>Recomendamos que, antes de qualquer acesso aos módulos do sistema, o usuário imprima e leia o Pequeno Manual de Instruções do Sistema. Imprimir em papel A4, impressora grande.</a:t>
            </a:r>
            <a:endParaRPr lang="pt-BR" sz="1600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 rot="10800000">
            <a:off x="3643306" y="1928802"/>
            <a:ext cx="3571900" cy="1858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Incluindo um Registro Financeiro de Recebimento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786454"/>
            <a:ext cx="8715436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smtClean="0"/>
              <a:t>A opção &lt;Incluir-F11&gt; faz a inclusão de um novo registro financeiro de recebimento ou de pagamento.  A </a:t>
            </a:r>
            <a:r>
              <a:rPr lang="pt-BR" sz="1400" u="sng" dirty="0" smtClean="0"/>
              <a:t>Operação</a:t>
            </a:r>
            <a:r>
              <a:rPr lang="pt-BR" sz="1400" dirty="0" smtClean="0"/>
              <a:t> (Recebimentos ou Pagamentos) deverá ser selecionada antes das inclusões. Após  informar todos os dados, confirmar a operação. Para registros pagos, informar a data do dia, a forma de </a:t>
            </a:r>
            <a:r>
              <a:rPr lang="pt-BR" sz="1400" dirty="0" err="1" smtClean="0"/>
              <a:t>pgto</a:t>
            </a:r>
            <a:r>
              <a:rPr lang="pt-BR" sz="1400" dirty="0" smtClean="0"/>
              <a:t>/complemento e indicar Status = Pago. Para estornar, selecionar o registro pago e clicar em &lt;Estornar&gt;. Para cancelar pagos, estornar e cancelar. 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>
            <a:off x="1571604" y="150017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0800000">
            <a:off x="1071538" y="1857364"/>
            <a:ext cx="7000924" cy="4000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Baixando um Registro Financeiro de Pagamento a Fornecedor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929330"/>
            <a:ext cx="8715436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smtClean="0"/>
              <a:t>A baixa poderá ser alterando dados (</a:t>
            </a:r>
            <a:r>
              <a:rPr lang="pt-BR" sz="1400" u="sng" dirty="0" smtClean="0"/>
              <a:t>desconto, multa/juros ou forma de </a:t>
            </a:r>
            <a:r>
              <a:rPr lang="pt-BR" sz="1400" u="sng" dirty="0" err="1" smtClean="0"/>
              <a:t>pgto</a:t>
            </a:r>
            <a:r>
              <a:rPr lang="pt-BR" sz="1400" dirty="0" smtClean="0"/>
              <a:t>) ou direto sem alteração, mas sempre com a data do dia. Para um a baixa com alteração, selecionar a operação, indicar o registro e clicar em </a:t>
            </a:r>
            <a:r>
              <a:rPr lang="pt-BR" sz="1400" u="sng" dirty="0" smtClean="0"/>
              <a:t>&lt;Pagar&gt; ou &lt;</a:t>
            </a:r>
            <a:r>
              <a:rPr lang="pt-BR" sz="1400" u="sng" dirty="0" err="1" smtClean="0"/>
              <a:t>Rebecer</a:t>
            </a:r>
            <a:r>
              <a:rPr lang="pt-BR" sz="1400" u="sng" dirty="0" smtClean="0"/>
              <a:t>&gt;</a:t>
            </a:r>
            <a:r>
              <a:rPr lang="pt-BR" sz="1400" dirty="0" smtClean="0"/>
              <a:t>. Para a baixa direta, apenas indicar o registro e clicar em &lt;</a:t>
            </a:r>
            <a:r>
              <a:rPr lang="pt-BR" sz="1400" u="sng" dirty="0" smtClean="0"/>
              <a:t>Baixar sem Alteração</a:t>
            </a:r>
            <a:r>
              <a:rPr lang="pt-BR" sz="1400" dirty="0" smtClean="0"/>
              <a:t>&gt;. Indicar </a:t>
            </a:r>
            <a:r>
              <a:rPr lang="pt-BR" sz="1400" u="sng" dirty="0" smtClean="0"/>
              <a:t>Status=Pago.</a:t>
            </a:r>
            <a:endParaRPr lang="pt-BR" sz="1400" u="sng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2571736" y="1500174"/>
            <a:ext cx="121444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10800000">
            <a:off x="2857488" y="5072074"/>
            <a:ext cx="314327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 flipH="1" flipV="1">
            <a:off x="4679157" y="5036355"/>
            <a:ext cx="185738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3286118" y="4572009"/>
            <a:ext cx="1857385" cy="1500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6200000" flipV="1">
            <a:off x="6893735" y="5536421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Imprimindo em A4 os Registros Selecionados</a:t>
            </a:r>
            <a:endParaRPr lang="pt-BR" sz="2800" dirty="0"/>
          </a:p>
        </p:txBody>
      </p:sp>
      <p:cxnSp>
        <p:nvCxnSpPr>
          <p:cNvPr id="8" name="Conector de seta reta 7"/>
          <p:cNvCxnSpPr/>
          <p:nvPr/>
        </p:nvCxnSpPr>
        <p:spPr>
          <a:xfrm rot="10800000" flipV="1">
            <a:off x="5214942" y="1571612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Cadastrando um Fornecedor para o Contas a Pagar</a:t>
            </a:r>
            <a:endParaRPr lang="pt-BR" sz="2800" dirty="0"/>
          </a:p>
        </p:txBody>
      </p:sp>
      <p:cxnSp>
        <p:nvCxnSpPr>
          <p:cNvPr id="8" name="Conector de seta reta 7"/>
          <p:cNvCxnSpPr/>
          <p:nvPr/>
        </p:nvCxnSpPr>
        <p:spPr>
          <a:xfrm rot="16200000" flipH="1">
            <a:off x="4464843" y="1964521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Histórico de Clientes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461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>
            <a:off x="6286512" y="2500306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smtClean="0"/>
              <a:t>Cada Ficha de Entrada com a conta fechada e paga gera um registro no arquivo histórico do sistema. Esse arquivo pode ser consultado por (Responsável -&gt; Data/Nº de Ficha) ou por (Data/Nome de Crianças). Resultados estatístico são apurados a partir desses registros. O acesso aos registros históricos é feito pelo módulo de &lt;Histórico de Clientes&gt; e disponibilizam várias opções para mostrar e gerar informações. Adiante veremos também o &lt;</a:t>
            </a:r>
            <a:r>
              <a:rPr lang="pt-BR" sz="1400" u="sng" dirty="0" smtClean="0"/>
              <a:t>Histórico de Crianças</a:t>
            </a:r>
            <a:r>
              <a:rPr lang="pt-BR" sz="1400" dirty="0" smtClean="0"/>
              <a:t>&gt;. </a:t>
            </a:r>
            <a:endParaRPr lang="pt-BR" sz="1400" dirty="0"/>
          </a:p>
        </p:txBody>
      </p:sp>
      <p:cxnSp>
        <p:nvCxnSpPr>
          <p:cNvPr id="9" name="Conector de seta reta 8"/>
          <p:cNvCxnSpPr/>
          <p:nvPr/>
        </p:nvCxnSpPr>
        <p:spPr>
          <a:xfrm rot="16200000" flipV="1">
            <a:off x="4321967" y="3178967"/>
            <a:ext cx="3286148" cy="3214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Histórico de Crianças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214282" y="5715016"/>
            <a:ext cx="8715436" cy="10001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smtClean="0"/>
              <a:t>O histórico de crianças poderá ser utilizado para pesquisar, filtrar e imprimir diversos relatórios/gráficos estatísticos. Por exemplo: para  selecionar e listar crianças com </a:t>
            </a:r>
            <a:r>
              <a:rPr lang="pt-BR" sz="1400" u="sng" dirty="0" smtClean="0"/>
              <a:t>aniversários num determinado mês</a:t>
            </a:r>
            <a:r>
              <a:rPr lang="pt-BR" sz="1400" dirty="0" smtClean="0"/>
              <a:t>, ver a </a:t>
            </a:r>
            <a:r>
              <a:rPr lang="pt-BR" sz="1400" u="sng" dirty="0" err="1" smtClean="0"/>
              <a:t>frequência</a:t>
            </a:r>
            <a:r>
              <a:rPr lang="pt-BR" sz="1400" u="sng" dirty="0" smtClean="0"/>
              <a:t> por criança</a:t>
            </a:r>
            <a:r>
              <a:rPr lang="pt-BR" sz="1400" dirty="0" smtClean="0"/>
              <a:t>, por </a:t>
            </a:r>
            <a:r>
              <a:rPr lang="pt-BR" sz="1400" u="sng" dirty="0" smtClean="0"/>
              <a:t>idade</a:t>
            </a:r>
            <a:r>
              <a:rPr lang="pt-BR" sz="1400" dirty="0" smtClean="0"/>
              <a:t>, por </a:t>
            </a:r>
            <a:r>
              <a:rPr lang="pt-BR" sz="1400" u="sng" dirty="0" smtClean="0"/>
              <a:t>tempo de permanência</a:t>
            </a:r>
            <a:r>
              <a:rPr lang="pt-BR" sz="1400" dirty="0" smtClean="0"/>
              <a:t>, calcular </a:t>
            </a:r>
            <a:r>
              <a:rPr lang="pt-BR" sz="1400" u="sng" dirty="0" smtClean="0"/>
              <a:t>média de idade</a:t>
            </a:r>
            <a:r>
              <a:rPr lang="pt-BR" sz="1400" dirty="0" smtClean="0"/>
              <a:t>, </a:t>
            </a:r>
            <a:r>
              <a:rPr lang="pt-BR" sz="1400" u="sng" dirty="0" smtClean="0"/>
              <a:t>média de minutos de permanência</a:t>
            </a:r>
            <a:r>
              <a:rPr lang="pt-BR" sz="1400" dirty="0" smtClean="0"/>
              <a:t> e para imprimir um </a:t>
            </a:r>
            <a:r>
              <a:rPr lang="pt-BR" sz="1400" u="sng" dirty="0" smtClean="0"/>
              <a:t>relatório de todas as crianças por mês de aniversário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0587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 rot="5400000" flipH="1" flipV="1">
            <a:off x="3321835" y="4250537"/>
            <a:ext cx="342902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5400000" flipH="1" flipV="1">
            <a:off x="357158" y="2214554"/>
            <a:ext cx="4500594" cy="3643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 flipH="1" flipV="1">
            <a:off x="1500166" y="2285992"/>
            <a:ext cx="4500594" cy="3500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6200000" flipV="1">
            <a:off x="3071802" y="514351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0800000">
            <a:off x="2714612" y="1785926"/>
            <a:ext cx="4929222" cy="4286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10800000">
            <a:off x="3929058" y="5072074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16200000" flipV="1">
            <a:off x="285720" y="5786455"/>
            <a:ext cx="1500199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Relatório de Crianças por Mês / Data de Aniversário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214282" y="6286520"/>
            <a:ext cx="8715436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err="1" smtClean="0"/>
              <a:t>Obs</a:t>
            </a:r>
            <a:r>
              <a:rPr lang="pt-BR" sz="1400" dirty="0" smtClean="0"/>
              <a:t>: Somente as crianças com data de nascimento preenchida será selecionadas. Os </a:t>
            </a:r>
            <a:r>
              <a:rPr lang="pt-BR" sz="1400" u="sng" dirty="0" smtClean="0"/>
              <a:t>e-mails</a:t>
            </a:r>
            <a:r>
              <a:rPr lang="pt-BR" sz="1400" dirty="0" smtClean="0"/>
              <a:t> informados serão listados</a:t>
            </a:r>
            <a:endParaRPr lang="pt-BR" sz="1400" dirty="0"/>
          </a:p>
        </p:txBody>
      </p:sp>
      <p:cxnSp>
        <p:nvCxnSpPr>
          <p:cNvPr id="12" name="Conector de seta reta 11"/>
          <p:cNvCxnSpPr/>
          <p:nvPr/>
        </p:nvCxnSpPr>
        <p:spPr>
          <a:xfrm rot="16200000" flipV="1">
            <a:off x="3143240" y="2857496"/>
            <a:ext cx="4357718" cy="2786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Exemplo de Resultados Estatísticos por Ano/Mês do Histórico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214282" y="6286520"/>
            <a:ext cx="8715436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smtClean="0"/>
              <a:t>Neste exemplo, foi selecionado o </a:t>
            </a:r>
            <a:r>
              <a:rPr lang="pt-BR" sz="1400" u="sng" dirty="0" smtClean="0"/>
              <a:t>ano 2015 </a:t>
            </a:r>
            <a:r>
              <a:rPr lang="pt-BR" sz="1400" dirty="0" smtClean="0"/>
              <a:t>e o gráfico solicitado foi e de </a:t>
            </a:r>
            <a:r>
              <a:rPr lang="pt-BR" sz="1400" dirty="0" err="1" smtClean="0"/>
              <a:t>frequência</a:t>
            </a:r>
            <a:r>
              <a:rPr lang="pt-BR" sz="1400" dirty="0" smtClean="0"/>
              <a:t> por sexo. </a:t>
            </a:r>
            <a:r>
              <a:rPr lang="pt-BR" sz="1400" u="sng" dirty="0" smtClean="0"/>
              <a:t>Outras seleções</a:t>
            </a:r>
            <a:r>
              <a:rPr lang="pt-BR" sz="1400" dirty="0" smtClean="0"/>
              <a:t> poderão ser solicitadas existe a opção de </a:t>
            </a:r>
            <a:r>
              <a:rPr lang="pt-BR" sz="1400" u="sng" dirty="0" smtClean="0"/>
              <a:t>imprimir os resultados</a:t>
            </a:r>
            <a:r>
              <a:rPr lang="pt-BR" sz="1400" dirty="0" smtClean="0"/>
              <a:t> em papel A4.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ector de seta reta 11"/>
          <p:cNvCxnSpPr/>
          <p:nvPr/>
        </p:nvCxnSpPr>
        <p:spPr>
          <a:xfrm rot="10800000" flipV="1">
            <a:off x="5072066" y="2214554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16200000" flipV="1">
            <a:off x="-321503" y="3178967"/>
            <a:ext cx="4500594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 flipH="1" flipV="1">
            <a:off x="3428992" y="1857364"/>
            <a:ext cx="4714908" cy="4714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16200000" flipV="1">
            <a:off x="3893339" y="2821777"/>
            <a:ext cx="4500594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Relatórios Mensais e Resultados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214282" y="6286520"/>
            <a:ext cx="8715436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smtClean="0"/>
              <a:t>O sistema </a:t>
            </a:r>
            <a:r>
              <a:rPr lang="pt-BR" sz="1400" dirty="0" err="1" smtClean="0"/>
              <a:t>S-Parq</a:t>
            </a:r>
            <a:r>
              <a:rPr lang="pt-BR" sz="1400" dirty="0" smtClean="0"/>
              <a:t> possui 8 importantes relatórios financeiros e estatísticos que poderão ser emitidos pelo módulo &lt;Relatórios Mensais / Resultados&gt;. Também oferece </a:t>
            </a:r>
            <a:r>
              <a:rPr lang="pt-BR" sz="1400" u="sng" dirty="0" smtClean="0"/>
              <a:t>interface com MS-Outlook</a:t>
            </a:r>
            <a:r>
              <a:rPr lang="pt-BR" sz="1400" dirty="0" smtClean="0"/>
              <a:t> para emissão de e-mails aos clientes.</a:t>
            </a:r>
            <a:endParaRPr lang="pt-B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ector de seta reta 11"/>
          <p:cNvCxnSpPr/>
          <p:nvPr/>
        </p:nvCxnSpPr>
        <p:spPr>
          <a:xfrm rot="10800000">
            <a:off x="3071802" y="2357430"/>
            <a:ext cx="342902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10800000">
            <a:off x="3571868" y="5500702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8715436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1-Relatório Contas Recebidas / Faturamento por Período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dirty="0" smtClean="0"/>
              <a:t>  Preparando o Sistema - Cadastro do Parque, Usuários e Tabelas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6000768"/>
            <a:ext cx="87154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>
                <a:solidFill>
                  <a:sysClr val="windowText" lastClr="000000"/>
                </a:solidFill>
              </a:rPr>
              <a:t>A preparação do sistema consiste em acessar os módulos de &lt;</a:t>
            </a:r>
            <a:r>
              <a:rPr lang="pt-BR" sz="1400" u="sng" dirty="0" smtClean="0">
                <a:solidFill>
                  <a:sysClr val="windowText" lastClr="000000"/>
                </a:solidFill>
              </a:rPr>
              <a:t>Cadastro do Parque</a:t>
            </a:r>
            <a:r>
              <a:rPr lang="pt-BR" sz="1400" dirty="0" smtClean="0">
                <a:solidFill>
                  <a:sysClr val="windowText" lastClr="000000"/>
                </a:solidFill>
              </a:rPr>
              <a:t>&gt; e depois as &lt;</a:t>
            </a:r>
            <a:r>
              <a:rPr lang="pt-BR" sz="1400" u="sng" dirty="0" smtClean="0">
                <a:solidFill>
                  <a:sysClr val="windowText" lastClr="000000"/>
                </a:solidFill>
              </a:rPr>
              <a:t>Tabelas</a:t>
            </a:r>
            <a:r>
              <a:rPr lang="pt-BR" sz="1400" dirty="0" smtClean="0">
                <a:solidFill>
                  <a:sysClr val="windowText" lastClr="000000"/>
                </a:solidFill>
              </a:rPr>
              <a:t>&gt;.  Somente o usuário Super poderá acessar esses 2 módulos. No cadastro do parque, além dos dados do parque e do Super (</a:t>
            </a:r>
            <a:r>
              <a:rPr lang="pt-BR" sz="1400" dirty="0" err="1" smtClean="0">
                <a:solidFill>
                  <a:sysClr val="windowText" lastClr="000000"/>
                </a:solidFill>
              </a:rPr>
              <a:t>cod</a:t>
            </a:r>
            <a:r>
              <a:rPr lang="pt-BR" sz="1400" dirty="0" smtClean="0">
                <a:solidFill>
                  <a:sysClr val="windowText" lastClr="000000"/>
                </a:solidFill>
              </a:rPr>
              <a:t>=1), estão as opções de cadastrar novos usuários, definir controles, local de webcam e consultar arquivo auditor.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5" cy="492922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 rot="16200000" flipV="1">
            <a:off x="5214942" y="557214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rot="16200000" flipV="1">
            <a:off x="5000628" y="3571876"/>
            <a:ext cx="3500462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2-Demonstrativo de Receitas e Despesas – Analítico ou Sintético</a:t>
            </a:r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14282" y="6286520"/>
            <a:ext cx="8715436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err="1" smtClean="0"/>
              <a:t>Obs</a:t>
            </a:r>
            <a:r>
              <a:rPr lang="pt-BR" sz="1400" dirty="0" smtClean="0"/>
              <a:t>: Serão listados todos os registros de Receitas e depois os de Despesas. Os registros de Despesas não foram listados porque não foram lançados e o Valor Total apresentado = 0.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3-Relatório de Pagamentos a Fornecedores </a:t>
            </a:r>
            <a:endParaRPr lang="pt-B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214282" y="6286520"/>
            <a:ext cx="8715436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err="1" smtClean="0"/>
              <a:t>Obs</a:t>
            </a:r>
            <a:r>
              <a:rPr lang="pt-BR" sz="1400" dirty="0" smtClean="0"/>
              <a:t>: Serão listados todos os pagamentos aos fornecedores no período indicado. No exemplo, não houve pagamentos.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4-Índices de Gestão Financeira p/Centros de Receitas/Despesas</a:t>
            </a:r>
            <a:endParaRPr lang="pt-B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928670"/>
            <a:ext cx="531972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3314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5-Resultado Mensal de Receitas e Despesas</a:t>
            </a:r>
            <a:endParaRPr lang="pt-B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ector de seta reta 6"/>
          <p:cNvCxnSpPr/>
          <p:nvPr/>
        </p:nvCxnSpPr>
        <p:spPr>
          <a:xfrm rot="5400000">
            <a:off x="5179223" y="3178967"/>
            <a:ext cx="57150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6</a:t>
            </a:r>
            <a:r>
              <a:rPr lang="pt-BR" sz="2800" dirty="0" smtClean="0"/>
              <a:t>-Fluxo </a:t>
            </a:r>
            <a:r>
              <a:rPr lang="pt-BR" sz="2800" dirty="0" smtClean="0"/>
              <a:t>de Caixa Diário</a:t>
            </a:r>
            <a:endParaRPr lang="pt-B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ector de seta reta 6"/>
          <p:cNvCxnSpPr/>
          <p:nvPr/>
        </p:nvCxnSpPr>
        <p:spPr>
          <a:xfrm rot="5400000">
            <a:off x="5143504" y="3143248"/>
            <a:ext cx="428628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Geração e Emissão de e-mail aos Clientes</a:t>
            </a:r>
            <a:endParaRPr lang="pt-B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214282" y="6000768"/>
            <a:ext cx="8715436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err="1" smtClean="0"/>
              <a:t>Obs</a:t>
            </a:r>
            <a:r>
              <a:rPr lang="pt-BR" sz="1400" dirty="0" smtClean="0"/>
              <a:t>: Tem que ter o MS-Outlook instalado no computador e tem que informar o </a:t>
            </a:r>
            <a:r>
              <a:rPr lang="pt-BR" sz="1400" dirty="0" err="1" smtClean="0"/>
              <a:t>smtp</a:t>
            </a:r>
            <a:r>
              <a:rPr lang="pt-BR" sz="1400" dirty="0" smtClean="0"/>
              <a:t> da conta, remetente e assunto. Para gerar os e-mails, selecionar os clientes com e-mail informado e marcar todos ou somente os que vai enviar a mensagem. Não selecionar mais de 500 clientes – este é o limite do Outlook por e-mail. Use a opção &lt;</a:t>
            </a:r>
            <a:r>
              <a:rPr lang="pt-BR" sz="1400" u="sng" dirty="0" smtClean="0"/>
              <a:t>Emitir e-mail</a:t>
            </a:r>
            <a:r>
              <a:rPr lang="pt-BR" sz="1400" dirty="0" smtClean="0"/>
              <a:t>&gt;</a:t>
            </a:r>
            <a:endParaRPr lang="pt-BR" sz="1400" dirty="0"/>
          </a:p>
        </p:txBody>
      </p:sp>
      <p:cxnSp>
        <p:nvCxnSpPr>
          <p:cNvPr id="7" name="Conector de seta reta 6"/>
          <p:cNvCxnSpPr/>
          <p:nvPr/>
        </p:nvCxnSpPr>
        <p:spPr>
          <a:xfrm rot="16200000" flipV="1">
            <a:off x="-71470" y="3857628"/>
            <a:ext cx="450059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5400000" flipH="1" flipV="1">
            <a:off x="4893471" y="2964653"/>
            <a:ext cx="4000528" cy="27860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10800000">
            <a:off x="2928926" y="5572140"/>
            <a:ext cx="3286148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 flipH="1" flipV="1">
            <a:off x="5893603" y="3821909"/>
            <a:ext cx="4643470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1543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Exclusão de Registros Históricos</a:t>
            </a: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214282" y="6000768"/>
            <a:ext cx="8715436" cy="714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 smtClean="0"/>
              <a:t>Para excluir registros históricos financeiros pagos e Fichas de Entrada de Clientes fechadas, utilize a opção / módulo &lt;</a:t>
            </a:r>
            <a:r>
              <a:rPr lang="pt-BR" sz="1400" dirty="0" err="1" smtClean="0"/>
              <a:t>Escluir</a:t>
            </a:r>
            <a:r>
              <a:rPr lang="pt-BR" sz="1400" dirty="0" smtClean="0"/>
              <a:t> Registros&gt; da Tela Inicial. Somente registros pagos ou fechados / baixados serão excluídos. O usuário informará a Data limite (&lt;= para exclusão). Para recuperar, somente baixando o Backup (cópia do Banco de Dados).</a:t>
            </a:r>
            <a:endParaRPr lang="pt-BR" sz="1400" dirty="0"/>
          </a:p>
        </p:txBody>
      </p:sp>
      <p:cxnSp>
        <p:nvCxnSpPr>
          <p:cNvPr id="17" name="Conector de seta reta 16"/>
          <p:cNvCxnSpPr/>
          <p:nvPr/>
        </p:nvCxnSpPr>
        <p:spPr>
          <a:xfrm rot="16200000" flipV="1">
            <a:off x="2643174" y="2071678"/>
            <a:ext cx="3786214" cy="2214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Contatos com o Fornecedor do Sistema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4282" y="1285860"/>
            <a:ext cx="87154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X-NG Informática está a disposição para receber solicitações de propostas de comercialização ou de quaisquer esclarecimentos sobre este sistema.</a:t>
            </a:r>
          </a:p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Temos mais de 10 clientes com o sistema </a:t>
            </a:r>
            <a:r>
              <a:rPr lang="pt-BR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S-Parq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funcionando plenamente, dentro de Shoppings ou fora, desde 2015.</a:t>
            </a:r>
            <a:endParaRPr lang="pt-BR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 contato: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nginfo@bol.com.br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pt-BR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(85) 3051-0795  ou  (85) 99655-6275</a:t>
            </a:r>
          </a:p>
          <a:p>
            <a:endParaRPr lang="pt-BR" b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LOGONG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643182"/>
            <a:ext cx="2228798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895350"/>
            <a:ext cx="8715437" cy="481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Cadastro do Parque, dos Usuários e Configurações Gerais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929330"/>
            <a:ext cx="871543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 smtClean="0">
                <a:solidFill>
                  <a:sysClr val="windowText" lastClr="000000"/>
                </a:solidFill>
              </a:rPr>
              <a:t>O usuário Super deverá completar os 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dados do Parque </a:t>
            </a:r>
            <a:r>
              <a:rPr lang="pt-BR" sz="1600" dirty="0" smtClean="0">
                <a:solidFill>
                  <a:sysClr val="windowText" lastClr="000000"/>
                </a:solidFill>
              </a:rPr>
              <a:t>e, em seguida, 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incluir os usuários</a:t>
            </a:r>
            <a:r>
              <a:rPr lang="pt-BR" sz="1600" dirty="0" smtClean="0">
                <a:solidFill>
                  <a:sysClr val="windowText" lastClr="000000"/>
                </a:solidFill>
              </a:rPr>
              <a:t>, as senhas e marcar os acessos permitidos para cada um deles. Na próxima tela mostraremos os 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controles</a:t>
            </a:r>
            <a:r>
              <a:rPr lang="pt-BR" sz="1600" dirty="0" smtClean="0">
                <a:solidFill>
                  <a:sysClr val="windowText" lastClr="000000"/>
                </a:solidFill>
              </a:rPr>
              <a:t> e outras opções.</a:t>
            </a:r>
            <a:endParaRPr lang="pt-BR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1071538" y="3000372"/>
            <a:ext cx="5286412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6200000" flipH="1">
            <a:off x="678629" y="2821777"/>
            <a:ext cx="4071966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3428992" y="3000372"/>
            <a:ext cx="4143404" cy="3286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Estabelecendo os Controles e Configurações do Sistema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76300"/>
            <a:ext cx="8715436" cy="39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14282" y="4857760"/>
            <a:ext cx="8715436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 smtClean="0">
                <a:solidFill>
                  <a:sysClr val="windowText" lastClr="000000"/>
                </a:solidFill>
              </a:rPr>
              <a:t>O usuário Super deverá configurar alguns controles solicitados: </a:t>
            </a:r>
          </a:p>
          <a:p>
            <a:r>
              <a:rPr lang="pt-BR" sz="1600" dirty="0" smtClean="0">
                <a:solidFill>
                  <a:sysClr val="windowText" lastClr="000000"/>
                </a:solidFill>
              </a:rPr>
              <a:t>- 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Horário de Funcionamento </a:t>
            </a:r>
            <a:r>
              <a:rPr lang="pt-BR" sz="1600" dirty="0" smtClean="0">
                <a:solidFill>
                  <a:sysClr val="windowText" lastClr="000000"/>
                </a:solidFill>
              </a:rPr>
              <a:t>-&gt; Não alterar .    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Tipo de Aplicação</a:t>
            </a:r>
            <a:r>
              <a:rPr lang="pt-BR" sz="1600" dirty="0" smtClean="0">
                <a:solidFill>
                  <a:sysClr val="windowText" lastClr="000000"/>
                </a:solidFill>
              </a:rPr>
              <a:t> = Só Parque Infantil . </a:t>
            </a:r>
          </a:p>
          <a:p>
            <a:r>
              <a:rPr lang="pt-BR" sz="1600" dirty="0" smtClean="0">
                <a:solidFill>
                  <a:sysClr val="windowText" lastClr="000000"/>
                </a:solidFill>
              </a:rPr>
              <a:t>- 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Critica Nº </a:t>
            </a:r>
            <a:r>
              <a:rPr lang="pt-BR" sz="1600" u="sng" dirty="0" err="1" smtClean="0">
                <a:solidFill>
                  <a:sysClr val="windowText" lastClr="000000"/>
                </a:solidFill>
              </a:rPr>
              <a:t>Ident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  Colete/Pulseira </a:t>
            </a:r>
            <a:r>
              <a:rPr lang="pt-BR" sz="1600" dirty="0" smtClean="0">
                <a:solidFill>
                  <a:sysClr val="windowText" lastClr="000000"/>
                </a:solidFill>
              </a:rPr>
              <a:t>= Sim se quiser obrigar o preenchimento da identificação da criança na Ficha de Entrada (Veja campo Nº </a:t>
            </a:r>
            <a:r>
              <a:rPr lang="pt-BR" sz="1600" dirty="0" err="1" smtClean="0">
                <a:solidFill>
                  <a:sysClr val="windowText" lastClr="000000"/>
                </a:solidFill>
              </a:rPr>
              <a:t>Idt</a:t>
            </a:r>
            <a:r>
              <a:rPr lang="pt-BR" sz="1600" dirty="0" smtClean="0">
                <a:solidFill>
                  <a:sysClr val="windowText" lastClr="000000"/>
                </a:solidFill>
              </a:rPr>
              <a:t> / </a:t>
            </a:r>
            <a:r>
              <a:rPr lang="pt-BR" sz="1600" dirty="0" err="1" smtClean="0">
                <a:solidFill>
                  <a:sysClr val="windowText" lastClr="000000"/>
                </a:solidFill>
              </a:rPr>
              <a:t>Obs</a:t>
            </a:r>
            <a:r>
              <a:rPr lang="pt-BR" sz="1600" dirty="0" smtClean="0">
                <a:solidFill>
                  <a:sysClr val="windowText" lastClr="000000"/>
                </a:solidFill>
              </a:rPr>
              <a:t> na Ficha de Entrada mais adiante)</a:t>
            </a:r>
          </a:p>
          <a:p>
            <a:pPr>
              <a:buFontTx/>
              <a:buChar char="-"/>
            </a:pPr>
            <a:r>
              <a:rPr lang="pt-BR" sz="1600" u="sng" dirty="0" smtClean="0">
                <a:solidFill>
                  <a:sysClr val="windowText" lastClr="000000"/>
                </a:solidFill>
              </a:rPr>
              <a:t>Parâmetros da Conta</a:t>
            </a:r>
            <a:r>
              <a:rPr lang="pt-BR" sz="1600" dirty="0" smtClean="0">
                <a:solidFill>
                  <a:sysClr val="windowText" lastClr="000000"/>
                </a:solidFill>
              </a:rPr>
              <a:t> =  podem ser Sim/Não.    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% Limite Desconto</a:t>
            </a:r>
            <a:r>
              <a:rPr lang="pt-BR" sz="1600" dirty="0" smtClean="0">
                <a:solidFill>
                  <a:sysClr val="windowText" lastClr="000000"/>
                </a:solidFill>
              </a:rPr>
              <a:t> = indique um percentual.  Somente o Super poderá dar um desconto total na conta.  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Senha de Acesso Máximo</a:t>
            </a:r>
            <a:r>
              <a:rPr lang="pt-BR" sz="1600" dirty="0" smtClean="0">
                <a:solidFill>
                  <a:sysClr val="windowText" lastClr="000000"/>
                </a:solidFill>
              </a:rPr>
              <a:t> = Crie uma senha. Ex:  </a:t>
            </a:r>
            <a:r>
              <a:rPr lang="pt-BR" sz="1600" dirty="0" err="1" smtClean="0">
                <a:solidFill>
                  <a:sysClr val="windowText" lastClr="000000"/>
                </a:solidFill>
              </a:rPr>
              <a:t>Confid</a:t>
            </a:r>
            <a:endParaRPr lang="pt-BR" sz="1600" dirty="0" smtClean="0">
              <a:solidFill>
                <a:sysClr val="windowText" lastClr="000000"/>
              </a:solidFill>
            </a:endParaRPr>
          </a:p>
          <a:p>
            <a:r>
              <a:rPr lang="pt-BR" sz="1600" dirty="0" smtClean="0">
                <a:solidFill>
                  <a:sysClr val="windowText" lastClr="000000"/>
                </a:solidFill>
              </a:rPr>
              <a:t>Atenção! </a:t>
            </a:r>
            <a:r>
              <a:rPr lang="pt-BR" sz="1600" u="sng" dirty="0" smtClean="0">
                <a:solidFill>
                  <a:sysClr val="windowText" lastClr="000000"/>
                </a:solidFill>
              </a:rPr>
              <a:t>Não alterar Controles de Numeração,  exceto quando autorizado pelo fornecedor do sistema.</a:t>
            </a:r>
            <a:endParaRPr lang="pt-BR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rot="5400000">
            <a:off x="1535885" y="2964653"/>
            <a:ext cx="228601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16200000" flipV="1">
            <a:off x="3107521" y="3679033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 flipH="1" flipV="1">
            <a:off x="-35751" y="3821909"/>
            <a:ext cx="221457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rot="5400000" flipH="1" flipV="1">
            <a:off x="714348" y="4214818"/>
            <a:ext cx="207170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 flipH="1" flipV="1">
            <a:off x="4148134" y="4076704"/>
            <a:ext cx="2571768" cy="127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 flipH="1" flipV="1">
            <a:off x="5000628" y="4143380"/>
            <a:ext cx="242889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5400000" flipH="1" flipV="1">
            <a:off x="1464447" y="2893215"/>
            <a:ext cx="3143272" cy="3071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 flipH="1" flipV="1">
            <a:off x="1142976" y="5000636"/>
            <a:ext cx="228601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Segurança - Consultando o Arquivo Auditor do Sistema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6143644"/>
            <a:ext cx="871543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ysClr val="windowText" lastClr="000000"/>
                </a:solidFill>
              </a:rPr>
              <a:t>O Arquivo Auditor indica os usuários que realizaram operações de exclusão, cancelamentos e alterações em Fichas de Entradas de Clientes, mostrando assim a segurança do sistema.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8715436" cy="49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10800000" flipV="1">
            <a:off x="1000100" y="2786058"/>
            <a:ext cx="3857652" cy="3357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10800000" flipV="1">
            <a:off x="5286380" y="3071810"/>
            <a:ext cx="242889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4282" y="214290"/>
            <a:ext cx="8715436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Tabelas – 2º acesso do usuário Super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214282" y="5643578"/>
            <a:ext cx="8715436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14282" y="5715016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ysClr val="windowText" lastClr="000000"/>
                </a:solidFill>
              </a:rPr>
              <a:t>Após a instalação do sistema, o usuário Super deverá acessar também o módulo de Tabelas e criar ou completar os dados necessários para preparar o sistema para o trabalho de cada  dia. A seguir, mostraremos cada uma das tabelas e exemplos de dados incluídos.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87154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 rot="10800000" flipV="1">
            <a:off x="3214678" y="2143116"/>
            <a:ext cx="221457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4817</Words>
  <PresentationFormat>Apresentação na tela (4:3)</PresentationFormat>
  <Paragraphs>170</Paragraphs>
  <Slides>57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Apresentação e Treinamento do Sistema S-Parq </vt:lpstr>
      <vt:lpstr>Entrando no Sistema</vt:lpstr>
      <vt:lpstr>Tela Inicial</vt:lpstr>
      <vt:lpstr>Pequeno Manual de Instruções Gerais do Sistema</vt:lpstr>
      <vt:lpstr>  Preparando o Sistema - Cadastro do Parque, Usuários e Tabelas</vt:lpstr>
      <vt:lpstr>Cadastro do Parque, dos Usuários e Configurações Gerais</vt:lpstr>
      <vt:lpstr>Estabelecendo os Controles e Configurações do Sistema</vt:lpstr>
      <vt:lpstr>Segurança - Consultando o Arquivo Auditor do Sistema</vt:lpstr>
      <vt:lpstr>Tabelas – 2º acesso do usuário Super</vt:lpstr>
      <vt:lpstr>Tabela de Serviços</vt:lpstr>
      <vt:lpstr>Tabela de Serviços – Como Incluir Serviços</vt:lpstr>
      <vt:lpstr>Tabela de Serviços – Faixas de Códigos</vt:lpstr>
      <vt:lpstr>Tabela de Formas de Pagamentos</vt:lpstr>
      <vt:lpstr>Tabela de Centros de Despesas e Receitas</vt:lpstr>
      <vt:lpstr>Cadastro de Fornecedores de Serviços do Parque</vt:lpstr>
      <vt:lpstr>Iniciando as Operações depois da Preparação</vt:lpstr>
      <vt:lpstr>RECEPÇÃO – Relação de Crianças no Parque</vt:lpstr>
      <vt:lpstr>Relação de Crianças no Parque </vt:lpstr>
      <vt:lpstr>As Opções da Relação de Crianças no Parque </vt:lpstr>
      <vt:lpstr>Relação de Fichas por Responsável</vt:lpstr>
      <vt:lpstr>Incluindo Fichas de Entradas de Crianças</vt:lpstr>
      <vt:lpstr>Detalhes de Preenchimento da Ficha de Entrada</vt:lpstr>
      <vt:lpstr>Exemplo de uma Fichas de Entrada Preenchida</vt:lpstr>
      <vt:lpstr>Fichas de Festas</vt:lpstr>
      <vt:lpstr>Exemplo de Ficha de Festa Preenchida</vt:lpstr>
      <vt:lpstr>Cancelando uma Ficha de Entrada</vt:lpstr>
      <vt:lpstr>Fechando a Conta</vt:lpstr>
      <vt:lpstr>Exemplo de Impressão da Conta (Cupom)</vt:lpstr>
      <vt:lpstr>Fechando uma Conta de Festa</vt:lpstr>
      <vt:lpstr>Opções para Fixar o Tempo de uma Criança ou de Toda a Ficha</vt:lpstr>
      <vt:lpstr>Fechamento de Caixa</vt:lpstr>
      <vt:lpstr>Caixa e Movimentos</vt:lpstr>
      <vt:lpstr>Alterando e Complementando o Fechamento de Caixa do Dia</vt:lpstr>
      <vt:lpstr>Tipos de Registros Faturados e Lançamentos Pós Fechamento</vt:lpstr>
      <vt:lpstr>Inserindo Lançamentos Finais de Caixa – Cartões, Pagamentos e Retirada Final</vt:lpstr>
      <vt:lpstr>Como Ficam os Registros após Lançamentos Finais de Caixa</vt:lpstr>
      <vt:lpstr>Imprimindo os Relatórios Finais do Caixa do Dia</vt:lpstr>
      <vt:lpstr>Exemplos de Cupons de Abertura e de Fechamento do Caixa</vt:lpstr>
      <vt:lpstr>Trabalhando no Módulo Financeiro</vt:lpstr>
      <vt:lpstr>Incluindo um Registro Financeiro de Recebimento</vt:lpstr>
      <vt:lpstr>Baixando um Registro Financeiro de Pagamento a Fornecedor</vt:lpstr>
      <vt:lpstr>Imprimindo em A4 os Registros Selecionados</vt:lpstr>
      <vt:lpstr>Cadastrando um Fornecedor para o Contas a Pagar</vt:lpstr>
      <vt:lpstr>Histórico de Clientes</vt:lpstr>
      <vt:lpstr>Histórico de Crianças</vt:lpstr>
      <vt:lpstr>Relatório de Crianças por Mês / Data de Aniversário</vt:lpstr>
      <vt:lpstr>Exemplo de Resultados Estatísticos por Ano/Mês do Histórico</vt:lpstr>
      <vt:lpstr>Relatórios Mensais e Resultados</vt:lpstr>
      <vt:lpstr>1-Relatório Contas Recebidas / Faturamento por Período</vt:lpstr>
      <vt:lpstr>2-Demonstrativo de Receitas e Despesas – Analítico ou Sintético</vt:lpstr>
      <vt:lpstr>3-Relatório de Pagamentos a Fornecedores </vt:lpstr>
      <vt:lpstr>4-Índices de Gestão Financeira p/Centros de Receitas/Despesas</vt:lpstr>
      <vt:lpstr>5-Resultado Mensal de Receitas e Despesas</vt:lpstr>
      <vt:lpstr>6-Fluxo de Caixa Diário</vt:lpstr>
      <vt:lpstr>Geração e Emissão de e-mail aos Clientes</vt:lpstr>
      <vt:lpstr>Exclusão de Registros Históricos</vt:lpstr>
      <vt:lpstr>Contatos com o Fornecedor do Sistema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 Treinamento do Sistema S-Parq </dc:title>
  <dc:creator>Nelson Ellery Barroso</dc:creator>
  <cp:lastModifiedBy>Nelson</cp:lastModifiedBy>
  <cp:revision>293</cp:revision>
  <dcterms:created xsi:type="dcterms:W3CDTF">2017-02-23T00:04:47Z</dcterms:created>
  <dcterms:modified xsi:type="dcterms:W3CDTF">2017-07-26T23:27:35Z</dcterms:modified>
</cp:coreProperties>
</file>